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12" r:id="rId1"/>
  </p:sldMasterIdLst>
  <p:notesMasterIdLst>
    <p:notesMasterId r:id="rId34"/>
  </p:notesMasterIdLst>
  <p:handoutMasterIdLst>
    <p:handoutMasterId r:id="rId35"/>
  </p:handoutMasterIdLst>
  <p:sldIdLst>
    <p:sldId id="256" r:id="rId2"/>
    <p:sldId id="346" r:id="rId3"/>
    <p:sldId id="340" r:id="rId4"/>
    <p:sldId id="344" r:id="rId5"/>
    <p:sldId id="257" r:id="rId6"/>
    <p:sldId id="350" r:id="rId7"/>
    <p:sldId id="351" r:id="rId8"/>
    <p:sldId id="352" r:id="rId9"/>
    <p:sldId id="353" r:id="rId10"/>
    <p:sldId id="354" r:id="rId11"/>
    <p:sldId id="360" r:id="rId12"/>
    <p:sldId id="358" r:id="rId13"/>
    <p:sldId id="370" r:id="rId14"/>
    <p:sldId id="345" r:id="rId15"/>
    <p:sldId id="348" r:id="rId16"/>
    <p:sldId id="362" r:id="rId17"/>
    <p:sldId id="367" r:id="rId18"/>
    <p:sldId id="375" r:id="rId19"/>
    <p:sldId id="365" r:id="rId20"/>
    <p:sldId id="341" r:id="rId21"/>
    <p:sldId id="368" r:id="rId22"/>
    <p:sldId id="374" r:id="rId23"/>
    <p:sldId id="372" r:id="rId24"/>
    <p:sldId id="373" r:id="rId25"/>
    <p:sldId id="366" r:id="rId26"/>
    <p:sldId id="369" r:id="rId27"/>
    <p:sldId id="361" r:id="rId28"/>
    <p:sldId id="364" r:id="rId29"/>
    <p:sldId id="376" r:id="rId30"/>
    <p:sldId id="377" r:id="rId31"/>
    <p:sldId id="355" r:id="rId32"/>
    <p:sldId id="342" r:id="rId33"/>
  </p:sldIdLst>
  <p:sldSz cx="9144000" cy="6858000" type="letter"/>
  <p:notesSz cx="923925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w Cen MT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w Cen MT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w Cen MT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w Cen MT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w Cen MT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w Cen MT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w Cen MT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w Cen MT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w Cen MT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384" autoAdjust="0"/>
  </p:normalViewPr>
  <p:slideViewPr>
    <p:cSldViewPr showGuides="1">
      <p:cViewPr>
        <p:scale>
          <a:sx n="71" d="100"/>
          <a:sy n="71" d="100"/>
        </p:scale>
        <p:origin x="-342" y="-96"/>
      </p:cViewPr>
      <p:guideLst>
        <p:guide orient="horz" pos="3696"/>
        <p:guide pos="17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 showGuides="1">
      <p:cViewPr varScale="1">
        <p:scale>
          <a:sx n="127" d="100"/>
          <a:sy n="127" d="100"/>
        </p:scale>
        <p:origin x="-1986" y="-84"/>
      </p:cViewPr>
      <p:guideLst>
        <p:guide orient="horz" pos="2160"/>
        <p:guide pos="291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03675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32400" y="0"/>
            <a:ext cx="4005263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BA77C0C-88FF-48A3-83E5-E0FACEDD7D22}" type="datetimeFigureOut">
              <a:rPr lang="en-US"/>
              <a:pPr>
                <a:defRPr/>
              </a:pPr>
              <a:t>2017-11-14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5100"/>
            <a:ext cx="4003675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32400" y="6515100"/>
            <a:ext cx="4005263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A5388D0-B984-4BC9-873F-ADBB1193A9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1936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03675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32400" y="0"/>
            <a:ext cx="4005263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AEBD16C-BAA1-4086-B621-75E97144AF21}" type="datetimeFigureOut">
              <a:rPr lang="en-US"/>
              <a:pPr>
                <a:defRPr/>
              </a:pPr>
              <a:t>2017-11-14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906713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23925" y="3257550"/>
            <a:ext cx="7391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5100"/>
            <a:ext cx="4003675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32400" y="6515100"/>
            <a:ext cx="4005263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2784C49-5AE7-4DF6-BBC8-A9C314830E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8146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z="140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Acknowledge that initial glimpse of WSJT-X is overwhelming</a:t>
            </a:r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!!Even Scary!! – but proceed to describe the two major sections of the application in the next two slides</a:t>
            </a:r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Explain</a:t>
            </a:r>
            <a:r>
              <a:rPr lang="en-US" altLang="en-US" baseline="0" dirty="0" smtClean="0"/>
              <a:t> the significance of all circled items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baseline="0" dirty="0" smtClean="0"/>
              <a:t>Talk about bandwidth from the radio – USB or digital mode, filters, notches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baseline="0" dirty="0" smtClean="0"/>
              <a:t>Received display in 15 seconds intervals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baseline="0" dirty="0" smtClean="0"/>
              <a:t>Display Settings are mostly set-and-forget, unless using AGC = OFF {which is the recommended setting} in which case you may need to constantly adjust the display Zero and Gain settings from band-to-band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baseline="0" dirty="0" err="1" smtClean="0"/>
              <a:t>Tx</a:t>
            </a:r>
            <a:r>
              <a:rPr lang="en-US" altLang="en-US" baseline="0" dirty="0" smtClean="0"/>
              <a:t> &amp; Rx indicators – Simplex vs Split</a:t>
            </a:r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Explain major elements of the controls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ESP: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Drop-down band selector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Rx Signal strength </a:t>
            </a:r>
            <a:r>
              <a:rPr lang="en-US" altLang="en-US" dirty="0" err="1" smtClean="0"/>
              <a:t>db</a:t>
            </a:r>
            <a:r>
              <a:rPr lang="en-US" altLang="en-US" dirty="0" smtClean="0"/>
              <a:t> indicator {should be around 30db}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dirty="0" err="1" smtClean="0"/>
              <a:t>Pwr</a:t>
            </a:r>
            <a:r>
              <a:rPr lang="en-US" altLang="en-US" dirty="0" smtClean="0"/>
              <a:t> slider bar = does NOT really adjust power but audio modulation. On an </a:t>
            </a:r>
            <a:r>
              <a:rPr lang="en-US" altLang="en-US" dirty="0" err="1" smtClean="0"/>
              <a:t>Elecraft</a:t>
            </a:r>
            <a:r>
              <a:rPr lang="en-US" altLang="en-US" baseline="0" dirty="0" smtClean="0"/>
              <a:t> K3 this is the wrong way to control power because of its unique ALC circuits</a:t>
            </a:r>
            <a:endParaRPr lang="en-US" altLang="en-US" dirty="0" smtClean="0"/>
          </a:p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Enable </a:t>
            </a:r>
            <a:r>
              <a:rPr lang="en-US" altLang="en-US" dirty="0" err="1" smtClean="0"/>
              <a:t>Tx</a:t>
            </a:r>
            <a:r>
              <a:rPr lang="en-US" altLang="en-US" dirty="0" smtClean="0"/>
              <a:t> has adjustable auto-shutoff ( after calling CQ x times it will auto-stop)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Hold </a:t>
            </a:r>
            <a:r>
              <a:rPr lang="en-US" altLang="en-US" dirty="0" err="1" smtClean="0"/>
              <a:t>Tx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Freq</a:t>
            </a:r>
            <a:r>
              <a:rPr lang="en-US" altLang="en-US" dirty="0" smtClean="0"/>
              <a:t> (split operation)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Auto </a:t>
            </a:r>
            <a:r>
              <a:rPr lang="en-US" altLang="en-US" dirty="0" err="1" smtClean="0"/>
              <a:t>Seq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ecplained</a:t>
            </a:r>
            <a:r>
              <a:rPr lang="en-US" altLang="en-US" dirty="0" smtClean="0"/>
              <a:t> in next two</a:t>
            </a:r>
            <a:r>
              <a:rPr lang="en-US" altLang="en-US" baseline="0" dirty="0" smtClean="0"/>
              <a:t> slides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baseline="0" dirty="0" smtClean="0"/>
              <a:t>Call 1</a:t>
            </a:r>
            <a:r>
              <a:rPr lang="en-US" altLang="en-US" baseline="30000" dirty="0" smtClean="0"/>
              <a:t>st</a:t>
            </a:r>
            <a:r>
              <a:rPr lang="en-US" altLang="en-US" baseline="0" dirty="0" smtClean="0"/>
              <a:t> gives priority to Rx frequency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baseline="0" dirty="0" err="1" smtClean="0"/>
              <a:t>Tx</a:t>
            </a:r>
            <a:r>
              <a:rPr lang="en-US" altLang="en-US" baseline="0" dirty="0" smtClean="0"/>
              <a:t> Even/First (0 &amp; 30) is the convention for calling CQ</a:t>
            </a:r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Double-clicking on a </a:t>
            </a:r>
            <a:r>
              <a:rPr lang="en-US" altLang="en-US" dirty="0" err="1" smtClean="0"/>
              <a:t>callsign</a:t>
            </a:r>
            <a:r>
              <a:rPr lang="en-US" altLang="en-US" dirty="0" smtClean="0"/>
              <a:t> or pressing &lt;Enable</a:t>
            </a:r>
            <a:r>
              <a:rPr lang="en-US" altLang="en-US" baseline="0" dirty="0" smtClean="0"/>
              <a:t> </a:t>
            </a:r>
            <a:r>
              <a:rPr lang="en-US" altLang="en-US" baseline="0" dirty="0" err="1" smtClean="0"/>
              <a:t>Tx</a:t>
            </a:r>
            <a:r>
              <a:rPr lang="en-US" altLang="en-US" baseline="0" dirty="0" smtClean="0"/>
              <a:t>&gt; will populate the Generated Messages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baseline="0" dirty="0" smtClean="0"/>
              <a:t>Override the next auto-sequence transmission by clicking on the </a:t>
            </a:r>
            <a:r>
              <a:rPr lang="en-US" altLang="en-US" baseline="0" dirty="0" err="1" smtClean="0"/>
              <a:t>Tx</a:t>
            </a:r>
            <a:r>
              <a:rPr lang="en-US" altLang="en-US" baseline="0" dirty="0" smtClean="0"/>
              <a:t># buttons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baseline="0" dirty="0" smtClean="0"/>
              <a:t>5</a:t>
            </a:r>
            <a:r>
              <a:rPr lang="en-US" altLang="en-US" baseline="30000" dirty="0" smtClean="0"/>
              <a:t>th</a:t>
            </a:r>
            <a:r>
              <a:rPr lang="en-US" altLang="en-US" baseline="0" dirty="0" smtClean="0"/>
              <a:t> message can be replaced with free-text entry - up to 13 characters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baseline="0" dirty="0" smtClean="0"/>
              <a:t>Message sequence skips based on Run station (CQ caller) and S&amp;P station (respondent)</a:t>
            </a:r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New convention to shorten sequence by one exchange with RR73 vs RRR when signals are reliable. Gaining popularity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Comment about </a:t>
            </a:r>
            <a:r>
              <a:rPr lang="en-US" altLang="en-US" dirty="0" err="1" smtClean="0"/>
              <a:t>freetext</a:t>
            </a:r>
            <a:r>
              <a:rPr lang="en-US" altLang="en-US" dirty="0" smtClean="0"/>
              <a:t> and difficulty in getting them prepared within 15 second listen interval</a:t>
            </a:r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Comment about shortcomings of the WSJT log for Award Tracking - postal bureau and direct </a:t>
            </a:r>
            <a:r>
              <a:rPr lang="en-US" altLang="en-US" dirty="0" err="1" smtClean="0"/>
              <a:t>QSLing</a:t>
            </a:r>
            <a:r>
              <a:rPr lang="en-US" altLang="en-US" dirty="0" smtClean="0"/>
              <a:t>, </a:t>
            </a:r>
            <a:r>
              <a:rPr lang="en-US" altLang="en-US" dirty="0" err="1" smtClean="0"/>
              <a:t>ClubLog</a:t>
            </a:r>
            <a:r>
              <a:rPr lang="en-US" altLang="en-US" dirty="0" smtClean="0"/>
              <a:t>, </a:t>
            </a:r>
            <a:r>
              <a:rPr lang="en-US" altLang="en-US" dirty="0" err="1" smtClean="0"/>
              <a:t>eQSL</a:t>
            </a:r>
            <a:r>
              <a:rPr lang="en-US" altLang="en-US" dirty="0" smtClean="0"/>
              <a:t> and </a:t>
            </a:r>
            <a:r>
              <a:rPr lang="en-US" altLang="en-US" dirty="0" err="1" smtClean="0"/>
              <a:t>LoTW</a:t>
            </a:r>
            <a:r>
              <a:rPr lang="en-US" altLang="en-US" dirty="0" smtClean="0"/>
              <a:t> integration</a:t>
            </a:r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Stop</a:t>
            </a:r>
            <a:r>
              <a:rPr lang="en-US" altLang="en-US" baseline="0" dirty="0" smtClean="0"/>
              <a:t> the video at each stage of the auto-sequence to explain what is happening and how to tell if things are working or broken.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baseline="0" dirty="0" smtClean="0"/>
              <a:t>TX/RX indicator moves, &lt;Enable </a:t>
            </a:r>
            <a:r>
              <a:rPr lang="en-US" altLang="en-US" baseline="0" dirty="0" err="1" smtClean="0"/>
              <a:t>Tx</a:t>
            </a:r>
            <a:r>
              <a:rPr lang="en-US" altLang="en-US" baseline="0" dirty="0" smtClean="0"/>
              <a:t>&gt; button lights, Receive/Transmit goes from green to yellow, Progress bar (seconds to go indicator) advances, auto-sequence radio button increments</a:t>
            </a:r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Comment about popularity of FT8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dirty="0" err="1" smtClean="0"/>
              <a:t>ClubLog</a:t>
            </a:r>
            <a:r>
              <a:rPr lang="en-US" altLang="en-US" dirty="0" smtClean="0"/>
              <a:t> report that more FT8 uploads in September ‘17 than for SSB and CW combined</a:t>
            </a:r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Describe the </a:t>
            </a:r>
            <a:r>
              <a:rPr lang="en-US" altLang="en-US" dirty="0" err="1" smtClean="0"/>
              <a:t>DXLab</a:t>
            </a:r>
            <a:r>
              <a:rPr lang="en-US" altLang="en-US" dirty="0" smtClean="0"/>
              <a:t> screens and how they will interact with WSJT in each phase of the sequence.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Mention that this is relatively robust integration as compared to the simple “after the QSO, add a record” integration available in N1MM+.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Stop the video at each stage of the auto-sequence to explain what is happening and how to tell if things are working or broken.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baseline="0" dirty="0" smtClean="0"/>
              <a:t>TX/RX indicator moves, &lt;Enable </a:t>
            </a:r>
            <a:r>
              <a:rPr lang="en-US" altLang="en-US" baseline="0" dirty="0" err="1" smtClean="0"/>
              <a:t>Tx</a:t>
            </a:r>
            <a:r>
              <a:rPr lang="en-US" altLang="en-US" baseline="0" dirty="0" smtClean="0"/>
              <a:t>&gt; button lights, Receive/Transmit goes from green to yellow, Progress bar (seconds to go indicator) advances, auto-sequence radio button increments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baseline="0" dirty="0" smtClean="0"/>
              <a:t>Talk about variability in signal reports. “One Way Skip” – especially at band openings. Adjust power </a:t>
            </a:r>
            <a:r>
              <a:rPr lang="en-US" altLang="en-US" baseline="0" smtClean="0"/>
              <a:t>levels accordingly.</a:t>
            </a:r>
            <a:endParaRPr lang="en-US" altLang="en-US" dirty="0" smtClean="0"/>
          </a:p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Split vs Simplex = do the math for the audience: 2.5KHz wide bandwidth divided by 50 Hz signal + 10 Hz spacing = about 40 simplex signals. Half</a:t>
            </a:r>
            <a:r>
              <a:rPr lang="en-US" altLang="en-US" baseline="0" dirty="0" smtClean="0"/>
              <a:t> that number if all are split?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baseline="0" dirty="0" smtClean="0"/>
              <a:t>What happens when a </a:t>
            </a:r>
            <a:r>
              <a:rPr lang="en-US" altLang="en-US" baseline="0" dirty="0" err="1" smtClean="0"/>
              <a:t>DXpedition</a:t>
            </a:r>
            <a:r>
              <a:rPr lang="en-US" altLang="en-US" baseline="0" dirty="0" smtClean="0"/>
              <a:t> attracts 1000 simultaneous callers?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baseline="0" dirty="0" err="1" smtClean="0"/>
              <a:t>Callsign</a:t>
            </a:r>
            <a:r>
              <a:rPr lang="en-US" altLang="en-US" baseline="0" dirty="0" smtClean="0"/>
              <a:t> recognition is a well defined algorithm, but cannot tolerate exceptions. ( unlike most logging programs, which use popular lookup CTY file from AD1C)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baseline="0" dirty="0" smtClean="0"/>
              <a:t>Double-clicking and auto-sequencing DO NOT work unless WSJT recognizes a </a:t>
            </a:r>
            <a:r>
              <a:rPr lang="en-US" altLang="en-US" baseline="0" dirty="0" err="1" smtClean="0"/>
              <a:t>callsign</a:t>
            </a:r>
            <a:endParaRPr lang="en-US" altLang="en-US" baseline="0" dirty="0" smtClean="0"/>
          </a:p>
          <a:p>
            <a:pPr eaLnBrk="1" hangingPunct="1">
              <a:spcBef>
                <a:spcPct val="0"/>
              </a:spcBef>
            </a:pPr>
            <a:r>
              <a:rPr lang="en-US" altLang="en-US" baseline="0" dirty="0" smtClean="0"/>
              <a:t>13 Character free-text limits? Advise users that they will notice Generated messages longer than 13 characters – how does that work? WSJT tokenizes and </a:t>
            </a:r>
            <a:r>
              <a:rPr lang="en-US" altLang="en-US" baseline="0" dirty="0" err="1" smtClean="0"/>
              <a:t>complresses</a:t>
            </a:r>
            <a:r>
              <a:rPr lang="en-US" altLang="en-US" baseline="0" dirty="0" smtClean="0"/>
              <a:t> standard expressions like CQ, 73, EU, NA, DX, grid squares</a:t>
            </a:r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Visually empty 12 meter band, early morning before this band normally opens</a:t>
            </a:r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Despite that, at least 6 signals in the waterfall. 8 DXCC </a:t>
            </a:r>
            <a:r>
              <a:rPr lang="en-US" altLang="en-US" dirty="0" err="1" smtClean="0"/>
              <a:t>callsigns</a:t>
            </a:r>
            <a:r>
              <a:rPr lang="en-US" altLang="en-US" dirty="0" smtClean="0"/>
              <a:t> in the Band Activity panel</a:t>
            </a:r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Another dead band except for FT8</a:t>
            </a:r>
            <a:r>
              <a:rPr lang="en-US" altLang="en-US" baseline="0" dirty="0" smtClean="0"/>
              <a:t> segment. 8am on a Monday morning</a:t>
            </a:r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At least</a:t>
            </a:r>
            <a:r>
              <a:rPr lang="en-US" altLang="en-US" baseline="0" dirty="0" smtClean="0"/>
              <a:t> 25 signals in the waterfall display. 14 DXCC </a:t>
            </a:r>
            <a:r>
              <a:rPr lang="en-US" altLang="en-US" baseline="0" dirty="0" err="1" smtClean="0"/>
              <a:t>callsigns</a:t>
            </a:r>
            <a:r>
              <a:rPr lang="en-US" altLang="en-US" baseline="0" dirty="0" smtClean="0"/>
              <a:t> in the Band Activity panel</a:t>
            </a:r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20 meters during a CW contest weekend. Band is crowded with signals</a:t>
            </a:r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At least 25 signals</a:t>
            </a:r>
            <a:r>
              <a:rPr lang="en-US" altLang="en-US" baseline="0" dirty="0" smtClean="0"/>
              <a:t> in the waterfall. 10 DXCC </a:t>
            </a:r>
            <a:r>
              <a:rPr lang="en-US" altLang="en-US" baseline="0" dirty="0" err="1" smtClean="0"/>
              <a:t>callsigns</a:t>
            </a:r>
            <a:r>
              <a:rPr lang="en-US" altLang="en-US" baseline="0" dirty="0" smtClean="0"/>
              <a:t> in the Band Activity panel</a:t>
            </a:r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160 </a:t>
            </a:r>
            <a:r>
              <a:rPr lang="en-US" altLang="en-US" dirty="0" err="1" smtClean="0"/>
              <a:t>meterrs</a:t>
            </a:r>
            <a:r>
              <a:rPr lang="en-US" altLang="en-US" dirty="0" smtClean="0"/>
              <a:t>. </a:t>
            </a:r>
            <a:r>
              <a:rPr lang="en-US" altLang="en-US" dirty="0" err="1" smtClean="0"/>
              <a:t>Typicall</a:t>
            </a:r>
            <a:r>
              <a:rPr lang="en-US" altLang="en-US" dirty="0" smtClean="0"/>
              <a:t> Monday morning activities.</a:t>
            </a:r>
            <a:r>
              <a:rPr lang="en-US" altLang="en-US" baseline="0" dirty="0" smtClean="0"/>
              <a:t> A </a:t>
            </a:r>
            <a:r>
              <a:rPr lang="en-US" altLang="en-US" baseline="0" dirty="0" err="1" smtClean="0"/>
              <a:t>handfull</a:t>
            </a:r>
            <a:r>
              <a:rPr lang="en-US" altLang="en-US" baseline="0" dirty="0" smtClean="0"/>
              <a:t> of signals on the air.</a:t>
            </a:r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11 signals in the waterfall. No DX at this late hour, but </a:t>
            </a:r>
            <a:r>
              <a:rPr lang="en-US" altLang="en-US" smtClean="0"/>
              <a:t>many WAS states </a:t>
            </a:r>
            <a:r>
              <a:rPr lang="en-US" altLang="en-US" dirty="0" smtClean="0"/>
              <a:t>represented.</a:t>
            </a:r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K8UT’s brag slide: WAS and DXCC confirmed on </a:t>
            </a:r>
            <a:r>
              <a:rPr lang="en-US" altLang="en-US" dirty="0" err="1" smtClean="0"/>
              <a:t>LoTW</a:t>
            </a:r>
            <a:r>
              <a:rPr lang="en-US" altLang="en-US" dirty="0" smtClean="0"/>
              <a:t> in 90 days</a:t>
            </a:r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z="140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Note</a:t>
            </a:r>
            <a:r>
              <a:rPr lang="en-US" altLang="en-US" baseline="0" dirty="0" smtClean="0"/>
              <a:t> significance of the explosive adoption of the protocol despite still being a beta program</a:t>
            </a:r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Note benefit of two soundcards</a:t>
            </a:r>
            <a:r>
              <a:rPr lang="en-US" altLang="en-US" baseline="0" dirty="0" smtClean="0"/>
              <a:t> – one for Windows noises, other for digital modes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baseline="0" dirty="0" smtClean="0"/>
              <a:t>Otherwise need to disable Windows noises if you only have one soundcard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baseline="0" dirty="0" smtClean="0"/>
              <a:t>Need for lots of monitor real estate, especially if running WSJT in parallel with your general logging program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baseline="0" dirty="0" err="1" smtClean="0"/>
              <a:t>JTAlert’s</a:t>
            </a:r>
            <a:r>
              <a:rPr lang="en-US" altLang="en-US" baseline="0" dirty="0" smtClean="0"/>
              <a:t> “CQ,” “New State,” “DX” audio alerts – permits multi-tasking in the Ham Shack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baseline="0" dirty="0" smtClean="0"/>
              <a:t>Briefly describe operation of </a:t>
            </a:r>
            <a:r>
              <a:rPr lang="en-US" altLang="en-US" baseline="0" dirty="0" err="1" smtClean="0"/>
              <a:t>JTAlert</a:t>
            </a:r>
            <a:r>
              <a:rPr lang="en-US" altLang="en-US" baseline="0" dirty="0" smtClean="0"/>
              <a:t> chat feature</a:t>
            </a:r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/>
              <a:gdLst>
                <a:gd name="T0" fmla="*/ 0 w 5760"/>
                <a:gd name="T1" fmla="*/ 0 h 528"/>
                <a:gd name="T2" fmla="*/ 5760 w 5760"/>
                <a:gd name="T3" fmla="*/ 0 h 528"/>
                <a:gd name="T4" fmla="*/ 5760 w 5760"/>
                <a:gd name="T5" fmla="*/ 528 h 528"/>
                <a:gd name="T6" fmla="*/ 48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>
                <a:defRPr/>
              </a:pPr>
              <a:endParaRPr lang="en-US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1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7D0065BE-0657-4A47-90AD-C21C55E16B19}" type="datetime4">
              <a:rPr lang="en-US"/>
              <a:pPr>
                <a:defRPr/>
              </a:pPr>
              <a:t>November 14, 2017</a:t>
            </a:fld>
            <a:endParaRPr lang="en-US"/>
          </a:p>
        </p:txBody>
      </p:sp>
      <p:sp>
        <p:nvSpPr>
          <p:cNvPr id="12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DC8372CC-35E2-4BB5-926B-41C942B4E5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185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851223-CF78-42D6-A644-018AC9D32FD3}" type="datetime1">
              <a:rPr lang="en-US"/>
              <a:pPr>
                <a:defRPr/>
              </a:pPr>
              <a:t>2017-11-14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D34B42-CB7F-45ED-87FB-67AEF31538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047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AAA943-2D5B-43B3-89F6-42FB927E1207}" type="datetime1">
              <a:rPr lang="en-US"/>
              <a:pPr>
                <a:defRPr/>
              </a:pPr>
              <a:t>2017-11-14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CF8C65-7BA6-4C7E-ABBE-D98226AAAE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8273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47BB8AF-C16A-4836-A92D-61834B5F0BA5}" type="datetime4">
              <a:rPr lang="en-US"/>
              <a:pPr>
                <a:defRPr/>
              </a:pPr>
              <a:t>November 14, 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7836CBE-E19A-4173-8171-F58F362944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094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77AFAD1-7B75-480B-9E81-B995D0E658CA}" type="datetime1">
              <a:rPr lang="en-US"/>
              <a:pPr>
                <a:defRPr/>
              </a:pPr>
              <a:t>2017-11-14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42CDDAD-83A9-444E-BC88-2719DBDB95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8953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DBEE075-5EDD-40F8-899D-F0A85DC3C039}" type="datetime1">
              <a:rPr lang="en-US"/>
              <a:pPr>
                <a:defRPr/>
              </a:pPr>
              <a:t>2017-11-14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EB38C65-4FB0-4EF2-83B4-6CB80AAA92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1614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E3F9402-C678-4E17-9CFB-47D6450846B1}" type="datetime1">
              <a:rPr lang="en-US"/>
              <a:pPr>
                <a:defRPr/>
              </a:pPr>
              <a:t>2017-11-14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565782E-ACBD-4FCA-9484-D738B7ACEA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878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7FF6470-964C-4F8F-82D9-873A212F604F}" type="datetime1">
              <a:rPr lang="en-US"/>
              <a:pPr>
                <a:defRPr/>
              </a:pPr>
              <a:t>2017-11-14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26E6840-E401-4167-97CC-1278CCEAC7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5797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1619F6-16B8-46B6-9A73-54FB37D7C6DE}" type="datetime1">
              <a:rPr lang="en-US"/>
              <a:pPr>
                <a:defRPr/>
              </a:pPr>
              <a:t>2017-11-14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8AFB9E-7ECD-49DD-A1F8-39D5AA6ECD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870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EACB340-6F12-426E-997B-9942AB04BCC6}" type="datetime1">
              <a:rPr lang="en-US"/>
              <a:pPr>
                <a:defRPr/>
              </a:pPr>
              <a:t>2017-11-14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D2CC8C7-FB8E-426D-ABC3-9F83CF3453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0368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reeform 1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5760 w 5591"/>
              <a:gd name="T3" fmla="*/ 0 h 588"/>
              <a:gd name="T4" fmla="*/ 5760 w 5591"/>
              <a:gd name="T5" fmla="*/ 528 h 588"/>
              <a:gd name="T6" fmla="*/ 48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F97B684E-A9C1-4288-9A21-9674696FFA48}" type="datetime1">
              <a:rPr lang="en-US"/>
              <a:pPr>
                <a:defRPr/>
              </a:pPr>
              <a:t>2017-11-14</a:t>
            </a:fld>
            <a:endParaRPr lang="en-US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D8F55D73-66FB-465B-9975-5C2091C3C4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798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27" name="Freeform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5760 w 5591"/>
              <a:gd name="T3" fmla="*/ 0 h 588"/>
              <a:gd name="T4" fmla="*/ 5760 w 5591"/>
              <a:gd name="T5" fmla="*/ 528 h 588"/>
              <a:gd name="T6" fmla="*/ 48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3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84E2B0A9-529A-497B-B837-69223DD7B493}" type="datetime1">
              <a:rPr lang="en-US"/>
              <a:pPr>
                <a:defRPr/>
              </a:pPr>
              <a:t>2017-11-14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EE98712D-E997-4F8C-8431-141D3610EC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35" r:id="rId1"/>
    <p:sldLayoutId id="2147484436" r:id="rId2"/>
    <p:sldLayoutId id="2147484437" r:id="rId3"/>
    <p:sldLayoutId id="2147484438" r:id="rId4"/>
    <p:sldLayoutId id="2147484439" r:id="rId5"/>
    <p:sldLayoutId id="2147484440" r:id="rId6"/>
    <p:sldLayoutId id="2147484432" r:id="rId7"/>
    <p:sldLayoutId id="2147484441" r:id="rId8"/>
    <p:sldLayoutId id="2147484442" r:id="rId9"/>
    <p:sldLayoutId id="2147484433" r:id="rId10"/>
    <p:sldLayoutId id="2147484434" r:id="rId11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1" fontAlgn="base" hangingPunct="1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1" fontAlgn="base" hangingPunct="1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1" fontAlgn="base" hangingPunct="1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fontAlgn="base" hangingPunct="1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physics.princeton.edu/pulsar/k1jt/wsjtx.html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200" y="685800"/>
            <a:ext cx="6173788" cy="3200399"/>
          </a:xfrm>
        </p:spPr>
        <p:txBody>
          <a:bodyPr anchor="t">
            <a:norm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en-US" sz="6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FT8:</a:t>
            </a:r>
            <a:r>
              <a:rPr lang="en-US" sz="6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6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6000" dirty="0" smtClean="0">
                <a:latin typeface="Arial" panose="020B0604020202020204" pitchFamily="34" charset="0"/>
                <a:cs typeface="Arial" panose="020B0604020202020204" pitchFamily="34" charset="0"/>
              </a:rPr>
              <a:t>Digital </a:t>
            </a:r>
            <a:r>
              <a:rPr lang="en-US" sz="6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DXing</a:t>
            </a:r>
            <a:r>
              <a:rPr lang="en-US" sz="6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0" dirty="0" smtClean="0">
                <a:latin typeface="Arial" panose="020B0604020202020204" pitchFamily="34" charset="0"/>
                <a:cs typeface="Arial" panose="020B0604020202020204" pitchFamily="34" charset="0"/>
              </a:rPr>
              <a:t>on</a:t>
            </a:r>
            <a:r>
              <a:rPr lang="en-US" sz="6000" dirty="0" smtClean="0">
                <a:latin typeface="Arial" panose="020B0604020202020204" pitchFamily="34" charset="0"/>
                <a:cs typeface="Arial" panose="020B0604020202020204" pitchFamily="34" charset="0"/>
              </a:rPr>
              <a:t> Dead Bands</a:t>
            </a:r>
            <a:endParaRPr lang="en-US" sz="6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43" name="Subtitle 2"/>
          <p:cNvSpPr>
            <a:spLocks noGrp="1"/>
          </p:cNvSpPr>
          <p:nvPr>
            <p:ph type="subTitle" idx="1"/>
          </p:nvPr>
        </p:nvSpPr>
        <p:spPr>
          <a:xfrm>
            <a:off x="3657599" y="4038600"/>
            <a:ext cx="5334001" cy="1524000"/>
          </a:xfrm>
        </p:spPr>
        <p:txBody>
          <a:bodyPr/>
          <a:lstStyle/>
          <a:p>
            <a:pPr marR="0"/>
            <a:r>
              <a:rPr lang="en-US" altLang="en-US" sz="3200" dirty="0" smtClean="0"/>
              <a:t>SEMDXA Monthly Meeting</a:t>
            </a:r>
          </a:p>
          <a:p>
            <a:pPr marR="0"/>
            <a:r>
              <a:rPr lang="en-US" altLang="en-US" sz="3200" dirty="0" smtClean="0"/>
              <a:t>November 9, 2017</a:t>
            </a:r>
          </a:p>
        </p:txBody>
      </p:sp>
      <p:sp>
        <p:nvSpPr>
          <p:cNvPr id="10244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9pPr>
          </a:lstStyle>
          <a:p>
            <a:pPr eaLnBrk="1" hangingPunct="1"/>
            <a:fld id="{1649B2C9-92A9-43DE-ACFA-3BDAA5D31F14}" type="slidenum">
              <a:rPr lang="en-US" altLang="en-US">
                <a:solidFill>
                  <a:srgbClr val="FFFFFF"/>
                </a:solidFill>
              </a:rPr>
              <a:pPr eaLnBrk="1" hangingPunct="1"/>
              <a:t>1</a:t>
            </a:fld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10246" name="TextBox 3"/>
          <p:cNvSpPr txBox="1">
            <a:spLocks noChangeArrowheads="1"/>
          </p:cNvSpPr>
          <p:nvPr/>
        </p:nvSpPr>
        <p:spPr bwMode="auto">
          <a:xfrm>
            <a:off x="5257800" y="6096000"/>
            <a:ext cx="36591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200">
                <a:latin typeface="Tw Cen MT" pitchFamily="34" charset="0"/>
              </a:rPr>
              <a:t>Larry Gauthier, K8UT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8600"/>
            <a:ext cx="22860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/>
          <p:cNvSpPr>
            <a:spLocks noGrp="1"/>
          </p:cNvSpPr>
          <p:nvPr>
            <p:ph idx="1"/>
          </p:nvPr>
        </p:nvSpPr>
        <p:spPr>
          <a:xfrm>
            <a:off x="612775" y="1600200"/>
            <a:ext cx="8153400" cy="3962400"/>
          </a:xfrm>
          <a:ln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109537" indent="0">
              <a:buNone/>
            </a:pPr>
            <a:r>
              <a:rPr lang="en-US" altLang="en-US" dirty="0" smtClean="0">
                <a:latin typeface="Arial" charset="0"/>
                <a:cs typeface="Arial" charset="0"/>
              </a:rPr>
              <a:t>If the Bands are Dead, Where Should I Listen?</a:t>
            </a:r>
          </a:p>
          <a:p>
            <a:r>
              <a:rPr lang="en-US" altLang="en-US" dirty="0" smtClean="0">
                <a:latin typeface="Arial" charset="0"/>
                <a:cs typeface="Arial" charset="0"/>
              </a:rPr>
              <a:t>Prescribed frequencies from 160 -to- 6</a:t>
            </a:r>
          </a:p>
          <a:p>
            <a:pPr marL="914400" lvl="3" indent="0">
              <a:buNone/>
            </a:pPr>
            <a:r>
              <a:rPr lang="en-US" altLang="en-US" dirty="0" smtClean="0">
                <a:latin typeface="Arial" charset="0"/>
                <a:cs typeface="Arial" charset="0"/>
              </a:rPr>
              <a:t>	1.840,</a:t>
            </a:r>
            <a:r>
              <a:rPr lang="en-US" altLang="en-US" dirty="0">
                <a:latin typeface="Arial" charset="0"/>
                <a:cs typeface="Arial" charset="0"/>
              </a:rPr>
              <a:t>	</a:t>
            </a:r>
            <a:r>
              <a:rPr lang="en-US" altLang="en-US" dirty="0" smtClean="0">
                <a:latin typeface="Arial" charset="0"/>
                <a:cs typeface="Arial" charset="0"/>
              </a:rPr>
              <a:t>3.573,</a:t>
            </a:r>
            <a:r>
              <a:rPr lang="en-US" altLang="en-US" dirty="0">
                <a:latin typeface="Arial" charset="0"/>
                <a:cs typeface="Arial" charset="0"/>
              </a:rPr>
              <a:t>	</a:t>
            </a:r>
            <a:r>
              <a:rPr lang="en-US" altLang="en-US" dirty="0" smtClean="0">
                <a:latin typeface="Arial" charset="0"/>
                <a:cs typeface="Arial" charset="0"/>
              </a:rPr>
              <a:t>7.074,	10.136,	14.074,</a:t>
            </a:r>
          </a:p>
          <a:p>
            <a:pPr marL="914400" lvl="3" indent="0">
              <a:buNone/>
            </a:pPr>
            <a:r>
              <a:rPr lang="en-US" altLang="en-US" dirty="0" smtClean="0">
                <a:latin typeface="Arial" charset="0"/>
                <a:cs typeface="Arial" charset="0"/>
              </a:rPr>
              <a:t>	18.100,	21.074,	24.915,</a:t>
            </a:r>
            <a:r>
              <a:rPr lang="en-US" altLang="en-US" dirty="0">
                <a:latin typeface="Arial" charset="0"/>
                <a:cs typeface="Arial" charset="0"/>
              </a:rPr>
              <a:t>	</a:t>
            </a:r>
            <a:r>
              <a:rPr lang="en-US" altLang="en-US" dirty="0" smtClean="0">
                <a:latin typeface="Arial" charset="0"/>
                <a:cs typeface="Arial" charset="0"/>
              </a:rPr>
              <a:t>28.074,</a:t>
            </a:r>
            <a:r>
              <a:rPr lang="en-US" altLang="en-US" dirty="0">
                <a:latin typeface="Arial" charset="0"/>
                <a:cs typeface="Arial" charset="0"/>
              </a:rPr>
              <a:t>	</a:t>
            </a:r>
            <a:r>
              <a:rPr lang="en-US" altLang="en-US" dirty="0" smtClean="0">
                <a:latin typeface="Arial" charset="0"/>
                <a:cs typeface="Arial" charset="0"/>
              </a:rPr>
              <a:t>50.313</a:t>
            </a:r>
          </a:p>
          <a:p>
            <a:r>
              <a:rPr lang="en-US" altLang="en-US" dirty="0" smtClean="0">
                <a:latin typeface="Arial" charset="0"/>
                <a:cs typeface="Arial" charset="0"/>
              </a:rPr>
              <a:t>Do I need to memorize this stuff?</a:t>
            </a:r>
          </a:p>
          <a:p>
            <a:pPr lvl="1"/>
            <a:r>
              <a:rPr lang="en-US" altLang="en-US" dirty="0" smtClean="0">
                <a:latin typeface="Arial" charset="0"/>
                <a:cs typeface="Arial" charset="0"/>
              </a:rPr>
              <a:t>No! Just press the band button to QSY to the right QRG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dirty="0" smtClean="0">
                <a:latin typeface="Arial" charset="0"/>
                <a:cs typeface="Arial" charset="0"/>
              </a:rPr>
              <a:t>FT8: </a:t>
            </a:r>
            <a:r>
              <a:rPr lang="en-US" altLang="en-US" dirty="0" err="1" smtClean="0">
                <a:latin typeface="Arial" charset="0"/>
                <a:cs typeface="Arial" charset="0"/>
              </a:rPr>
              <a:t>DXing</a:t>
            </a:r>
            <a:r>
              <a:rPr lang="en-US" altLang="en-US" dirty="0" smtClean="0">
                <a:latin typeface="Arial" charset="0"/>
                <a:cs typeface="Arial" charset="0"/>
              </a:rPr>
              <a:t> on Dead Bands</a:t>
            </a:r>
            <a:endParaRPr lang="en-US" altLang="en-US" dirty="0" smtClean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317842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/>
          <p:cNvSpPr>
            <a:spLocks noGrp="1"/>
          </p:cNvSpPr>
          <p:nvPr>
            <p:ph idx="1"/>
          </p:nvPr>
        </p:nvSpPr>
        <p:spPr>
          <a:xfrm>
            <a:off x="612775" y="1600200"/>
            <a:ext cx="8153400" cy="3962400"/>
          </a:xfrm>
          <a:ln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109537" indent="0">
              <a:buNone/>
            </a:pPr>
            <a:r>
              <a:rPr lang="en-US" altLang="en-US" dirty="0" smtClean="0">
                <a:solidFill>
                  <a:schemeClr val="bg1">
                    <a:lumMod val="65000"/>
                  </a:schemeClr>
                </a:solidFill>
                <a:latin typeface="Arial" charset="0"/>
                <a:cs typeface="Arial" charset="0"/>
              </a:rPr>
              <a:t>If the Bands are Dead, Where Should I Listen?</a:t>
            </a:r>
          </a:p>
          <a:p>
            <a:r>
              <a:rPr lang="en-US" altLang="en-US" dirty="0" smtClean="0">
                <a:solidFill>
                  <a:schemeClr val="bg1">
                    <a:lumMod val="65000"/>
                  </a:schemeClr>
                </a:solidFill>
                <a:latin typeface="Arial" charset="0"/>
                <a:cs typeface="Arial" charset="0"/>
              </a:rPr>
              <a:t>Prescribed frequencies from 160 -to- 6</a:t>
            </a:r>
          </a:p>
          <a:p>
            <a:pPr marL="914400" lvl="3" indent="0">
              <a:buNone/>
            </a:pPr>
            <a:r>
              <a:rPr lang="en-US" altLang="en-US" dirty="0" smtClean="0">
                <a:solidFill>
                  <a:schemeClr val="bg1">
                    <a:lumMod val="65000"/>
                  </a:schemeClr>
                </a:solidFill>
                <a:latin typeface="Arial" charset="0"/>
                <a:cs typeface="Arial" charset="0"/>
              </a:rPr>
              <a:t>	1.840,</a:t>
            </a:r>
            <a:r>
              <a:rPr lang="en-US" altLang="en-US" dirty="0">
                <a:solidFill>
                  <a:schemeClr val="bg1">
                    <a:lumMod val="65000"/>
                  </a:schemeClr>
                </a:solidFill>
                <a:latin typeface="Arial" charset="0"/>
                <a:cs typeface="Arial" charset="0"/>
              </a:rPr>
              <a:t>	</a:t>
            </a:r>
            <a:r>
              <a:rPr lang="en-US" altLang="en-US" dirty="0" smtClean="0">
                <a:solidFill>
                  <a:schemeClr val="bg1">
                    <a:lumMod val="65000"/>
                  </a:schemeClr>
                </a:solidFill>
                <a:latin typeface="Arial" charset="0"/>
                <a:cs typeface="Arial" charset="0"/>
              </a:rPr>
              <a:t>3.573,</a:t>
            </a:r>
            <a:r>
              <a:rPr lang="en-US" altLang="en-US" dirty="0">
                <a:solidFill>
                  <a:schemeClr val="bg1">
                    <a:lumMod val="65000"/>
                  </a:schemeClr>
                </a:solidFill>
                <a:latin typeface="Arial" charset="0"/>
                <a:cs typeface="Arial" charset="0"/>
              </a:rPr>
              <a:t>	</a:t>
            </a:r>
            <a:r>
              <a:rPr lang="en-US" altLang="en-US" dirty="0" smtClean="0">
                <a:solidFill>
                  <a:schemeClr val="bg1">
                    <a:lumMod val="65000"/>
                  </a:schemeClr>
                </a:solidFill>
                <a:latin typeface="Arial" charset="0"/>
                <a:cs typeface="Arial" charset="0"/>
              </a:rPr>
              <a:t>7.074,	10.136,	14.074,</a:t>
            </a:r>
          </a:p>
          <a:p>
            <a:pPr marL="914400" lvl="3" indent="0">
              <a:buNone/>
            </a:pPr>
            <a:r>
              <a:rPr lang="en-US" altLang="en-US" dirty="0" smtClean="0">
                <a:solidFill>
                  <a:schemeClr val="bg1">
                    <a:lumMod val="65000"/>
                  </a:schemeClr>
                </a:solidFill>
                <a:latin typeface="Arial" charset="0"/>
                <a:cs typeface="Arial" charset="0"/>
              </a:rPr>
              <a:t>	18.100,	21.074,	24.915,</a:t>
            </a:r>
            <a:r>
              <a:rPr lang="en-US" altLang="en-US" dirty="0">
                <a:solidFill>
                  <a:schemeClr val="bg1">
                    <a:lumMod val="65000"/>
                  </a:schemeClr>
                </a:solidFill>
                <a:latin typeface="Arial" charset="0"/>
                <a:cs typeface="Arial" charset="0"/>
              </a:rPr>
              <a:t>	</a:t>
            </a:r>
            <a:r>
              <a:rPr lang="en-US" altLang="en-US" dirty="0" smtClean="0">
                <a:solidFill>
                  <a:schemeClr val="bg1">
                    <a:lumMod val="65000"/>
                  </a:schemeClr>
                </a:solidFill>
                <a:latin typeface="Arial" charset="0"/>
                <a:cs typeface="Arial" charset="0"/>
              </a:rPr>
              <a:t>28.074,</a:t>
            </a:r>
            <a:r>
              <a:rPr lang="en-US" altLang="en-US" dirty="0">
                <a:solidFill>
                  <a:schemeClr val="bg1">
                    <a:lumMod val="65000"/>
                  </a:schemeClr>
                </a:solidFill>
                <a:latin typeface="Arial" charset="0"/>
                <a:cs typeface="Arial" charset="0"/>
              </a:rPr>
              <a:t>	</a:t>
            </a:r>
            <a:r>
              <a:rPr lang="en-US" altLang="en-US" dirty="0" smtClean="0">
                <a:solidFill>
                  <a:schemeClr val="bg1">
                    <a:lumMod val="65000"/>
                  </a:schemeClr>
                </a:solidFill>
                <a:latin typeface="Arial" charset="0"/>
                <a:cs typeface="Arial" charset="0"/>
              </a:rPr>
              <a:t>50.313</a:t>
            </a:r>
          </a:p>
          <a:p>
            <a:r>
              <a:rPr lang="en-US" altLang="en-US" dirty="0" smtClean="0">
                <a:solidFill>
                  <a:schemeClr val="bg1">
                    <a:lumMod val="65000"/>
                  </a:schemeClr>
                </a:solidFill>
                <a:latin typeface="Arial" charset="0"/>
                <a:cs typeface="Arial" charset="0"/>
              </a:rPr>
              <a:t>Do I need to memorize this stuff?</a:t>
            </a:r>
          </a:p>
          <a:p>
            <a:pPr lvl="1"/>
            <a:r>
              <a:rPr lang="en-US" altLang="en-US" dirty="0" smtClean="0">
                <a:solidFill>
                  <a:schemeClr val="bg1">
                    <a:lumMod val="65000"/>
                  </a:schemeClr>
                </a:solidFill>
                <a:latin typeface="Arial" charset="0"/>
                <a:cs typeface="Arial" charset="0"/>
              </a:rPr>
              <a:t>No! Just press the &lt;Frequency&gt; button for each band</a:t>
            </a:r>
          </a:p>
          <a:p>
            <a:pPr lvl="1"/>
            <a:endParaRPr lang="en-US" altLang="en-US" dirty="0">
              <a:latin typeface="Arial" charset="0"/>
              <a:cs typeface="Arial" charset="0"/>
            </a:endParaRPr>
          </a:p>
          <a:p>
            <a:pPr marL="109537" indent="0">
              <a:buNone/>
            </a:pPr>
            <a:r>
              <a:rPr lang="en-US" altLang="en-US" sz="3200" b="1" dirty="0" err="1" smtClean="0">
                <a:solidFill>
                  <a:srgbClr val="FF0000"/>
                </a:solidFill>
                <a:latin typeface="Arial" charset="0"/>
                <a:cs typeface="Arial" charset="0"/>
              </a:rPr>
              <a:t>Soooo</a:t>
            </a:r>
            <a:r>
              <a:rPr lang="en-US" altLang="en-US" sz="32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… what does this thing look like?</a:t>
            </a:r>
          </a:p>
          <a:p>
            <a:pPr marL="630238" lvl="2" indent="0">
              <a:buNone/>
            </a:pPr>
            <a:endParaRPr lang="en-US" altLang="en-US" dirty="0" smtClean="0">
              <a:latin typeface="Arial" charset="0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dirty="0" smtClean="0">
                <a:latin typeface="Arial" charset="0"/>
                <a:cs typeface="Arial" charset="0"/>
              </a:rPr>
              <a:t>FT8: </a:t>
            </a:r>
            <a:r>
              <a:rPr lang="en-US" altLang="en-US" dirty="0" err="1" smtClean="0">
                <a:latin typeface="Arial" charset="0"/>
                <a:cs typeface="Arial" charset="0"/>
              </a:rPr>
              <a:t>DXing</a:t>
            </a:r>
            <a:r>
              <a:rPr lang="en-US" altLang="en-US" dirty="0" smtClean="0">
                <a:latin typeface="Arial" charset="0"/>
                <a:cs typeface="Arial" charset="0"/>
              </a:rPr>
              <a:t> on Dead Bands</a:t>
            </a:r>
            <a:endParaRPr lang="en-US" altLang="en-US" dirty="0" smtClean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210300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dirty="0" smtClean="0">
                <a:latin typeface="Arial" charset="0"/>
                <a:cs typeface="Arial" charset="0"/>
              </a:rPr>
              <a:t>FT8: </a:t>
            </a:r>
            <a:r>
              <a:rPr lang="en-US" altLang="en-US" dirty="0" err="1" smtClean="0">
                <a:latin typeface="Arial" charset="0"/>
                <a:cs typeface="Arial" charset="0"/>
              </a:rPr>
              <a:t>DXing</a:t>
            </a:r>
            <a:r>
              <a:rPr lang="en-US" altLang="en-US" dirty="0" smtClean="0">
                <a:latin typeface="Arial" charset="0"/>
                <a:cs typeface="Arial" charset="0"/>
              </a:rPr>
              <a:t> on Dead Bands</a:t>
            </a:r>
            <a:endParaRPr lang="en-US" altLang="en-US" dirty="0" smtClean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804" y="0"/>
            <a:ext cx="9156804" cy="6858000"/>
          </a:xfrm>
        </p:spPr>
      </p:pic>
    </p:spTree>
    <p:extLst>
      <p:ext uri="{BB962C8B-B14F-4D97-AF65-F5344CB8AC3E}">
        <p14:creationId xmlns:p14="http://schemas.microsoft.com/office/powerpoint/2010/main" val="3561454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dirty="0" smtClean="0">
                <a:latin typeface="Arial" charset="0"/>
                <a:cs typeface="Arial" charset="0"/>
              </a:rPr>
              <a:t>FT8: </a:t>
            </a:r>
            <a:r>
              <a:rPr lang="en-US" altLang="en-US" dirty="0" err="1" smtClean="0">
                <a:latin typeface="Arial" charset="0"/>
                <a:cs typeface="Arial" charset="0"/>
              </a:rPr>
              <a:t>DXing</a:t>
            </a:r>
            <a:r>
              <a:rPr lang="en-US" altLang="en-US" dirty="0" smtClean="0">
                <a:latin typeface="Arial" charset="0"/>
                <a:cs typeface="Arial" charset="0"/>
              </a:rPr>
              <a:t> on Dead Bands</a:t>
            </a:r>
            <a:endParaRPr lang="en-US" altLang="en-US" dirty="0" smtClean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804" y="0"/>
            <a:ext cx="9156804" cy="6858000"/>
          </a:xfr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828688"/>
            <a:ext cx="4806927" cy="564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00276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/>
          <p:cNvSpPr>
            <a:spLocks noGrp="1"/>
          </p:cNvSpPr>
          <p:nvPr>
            <p:ph idx="1"/>
          </p:nvPr>
        </p:nvSpPr>
        <p:spPr>
          <a:xfrm>
            <a:off x="3657600" y="5867400"/>
            <a:ext cx="5486400" cy="609600"/>
          </a:xfrm>
          <a:ln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109537" indent="0" algn="r">
              <a:buNone/>
            </a:pPr>
            <a:r>
              <a:rPr lang="en-US" altLang="en-US" sz="2800" dirty="0" smtClean="0">
                <a:latin typeface="Arial" charset="0"/>
                <a:cs typeface="Arial" charset="0"/>
              </a:rPr>
              <a:t>WSJT-X  The Graphic Display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dirty="0" smtClean="0">
                <a:latin typeface="Arial" charset="0"/>
                <a:cs typeface="Arial" charset="0"/>
              </a:rPr>
              <a:t>FT8: </a:t>
            </a:r>
            <a:r>
              <a:rPr lang="en-US" altLang="en-US" dirty="0" err="1" smtClean="0">
                <a:latin typeface="Arial" charset="0"/>
                <a:cs typeface="Arial" charset="0"/>
              </a:rPr>
              <a:t>DXing</a:t>
            </a:r>
            <a:r>
              <a:rPr lang="en-US" altLang="en-US" dirty="0" smtClean="0">
                <a:latin typeface="Arial" charset="0"/>
                <a:cs typeface="Arial" charset="0"/>
              </a:rPr>
              <a:t> on Dead Bands</a:t>
            </a:r>
            <a:endParaRPr lang="en-US" altLang="en-US" dirty="0" smtClean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-9525"/>
            <a:ext cx="9123363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14400" y="3733800"/>
            <a:ext cx="70929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CIRCLE = Transmit (red) and Receive (green) positions</a:t>
            </a:r>
            <a:endParaRPr lang="en-US" sz="24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230642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/>
          <p:cNvSpPr>
            <a:spLocks noGrp="1"/>
          </p:cNvSpPr>
          <p:nvPr>
            <p:ph idx="1"/>
          </p:nvPr>
        </p:nvSpPr>
        <p:spPr>
          <a:xfrm>
            <a:off x="3657600" y="5867400"/>
            <a:ext cx="5486400" cy="762000"/>
          </a:xfrm>
          <a:ln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109537" indent="0" algn="r">
              <a:buNone/>
            </a:pPr>
            <a:r>
              <a:rPr lang="en-US" altLang="en-US" sz="2800" dirty="0" smtClean="0">
                <a:latin typeface="Arial" charset="0"/>
                <a:cs typeface="Arial" charset="0"/>
              </a:rPr>
              <a:t>WSJT-X  Control Display</a:t>
            </a:r>
            <a:endParaRPr lang="en-US" altLang="en-US" sz="2400" dirty="0" smtClean="0">
              <a:latin typeface="Arial" charset="0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endParaRPr lang="en-US" altLang="en-US" dirty="0" smtClean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209868" cy="549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031336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3581400" y="5845628"/>
            <a:ext cx="5562600" cy="631372"/>
          </a:xfrm>
          <a:prstGeom prst="rect">
            <a:avLst/>
          </a:prstGeom>
          <a:noFill/>
          <a:ln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1" fontAlgn="base" hangingPunct="1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1" fontAlgn="base" hangingPunct="1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1" fontAlgn="base" hangingPunct="1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fontAlgn="base" hangingPunct="1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fontAlgn="base" hangingPunct="1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indent="0" algn="r">
              <a:buNone/>
            </a:pPr>
            <a:r>
              <a:rPr lang="en-US" altLang="en-US" sz="2800" dirty="0" smtClean="0">
                <a:latin typeface="Arial" charset="0"/>
                <a:cs typeface="Arial" charset="0"/>
              </a:rPr>
              <a:t>WSJT-X Auto-Sequence Controls</a:t>
            </a:r>
            <a:endParaRPr lang="en-US" altLang="en-US" sz="2400" dirty="0" smtClean="0">
              <a:latin typeface="Arial" charset="0"/>
              <a:cs typeface="Arial" charset="0"/>
            </a:endParaRPr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50427" cy="5486400"/>
          </a:xfrm>
        </p:spPr>
      </p:pic>
    </p:spTree>
    <p:extLst>
      <p:ext uri="{BB962C8B-B14F-4D97-AF65-F5344CB8AC3E}">
        <p14:creationId xmlns:p14="http://schemas.microsoft.com/office/powerpoint/2010/main" val="926183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0"/>
            <a:ext cx="3724275" cy="2276475"/>
          </a:xfrm>
          <a:prstGeom prst="rect">
            <a:avLst/>
          </a:prstGeom>
        </p:spPr>
      </p:pic>
      <p:pic>
        <p:nvPicPr>
          <p:cNvPr id="12" name="Content Placeholder 11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2075" y="2438400"/>
            <a:ext cx="3733800" cy="2438400"/>
          </a:xfrm>
        </p:spPr>
      </p:pic>
      <p:sp>
        <p:nvSpPr>
          <p:cNvPr id="13" name="Content Placeholder 2"/>
          <p:cNvSpPr txBox="1">
            <a:spLocks/>
          </p:cNvSpPr>
          <p:nvPr/>
        </p:nvSpPr>
        <p:spPr bwMode="auto">
          <a:xfrm>
            <a:off x="32657" y="152400"/>
            <a:ext cx="4724400" cy="4191000"/>
          </a:xfrm>
          <a:prstGeom prst="rect">
            <a:avLst/>
          </a:prstGeom>
          <a:noFill/>
          <a:ln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1" fontAlgn="base" hangingPunct="1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1" fontAlgn="base" hangingPunct="1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1" fontAlgn="base" hangingPunct="1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fontAlgn="base" hangingPunct="1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fontAlgn="base" hangingPunct="1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en-US" altLang="en-US" dirty="0" smtClean="0">
                <a:latin typeface="Arial" charset="0"/>
                <a:cs typeface="Arial" charset="0"/>
              </a:rPr>
              <a:t>Auto-Sequence Options</a:t>
            </a:r>
          </a:p>
          <a:p>
            <a:pPr lvl="1"/>
            <a:r>
              <a:rPr lang="en-US" altLang="en-US" dirty="0" smtClean="0">
                <a:latin typeface="Arial" charset="0"/>
                <a:cs typeface="Arial" charset="0"/>
              </a:rPr>
              <a:t>Force a different message</a:t>
            </a:r>
          </a:p>
          <a:p>
            <a:pPr lvl="2"/>
            <a:r>
              <a:rPr lang="en-US" altLang="en-US" dirty="0" smtClean="0">
                <a:latin typeface="Arial" charset="0"/>
                <a:cs typeface="Arial" charset="0"/>
              </a:rPr>
              <a:t>Click in the &lt;Now&gt; column</a:t>
            </a:r>
          </a:p>
          <a:p>
            <a:pPr lvl="1"/>
            <a:r>
              <a:rPr lang="en-US" altLang="en-US" dirty="0" smtClean="0">
                <a:latin typeface="Arial" charset="0"/>
                <a:cs typeface="Arial" charset="0"/>
              </a:rPr>
              <a:t>Use new “shortcut” RR73</a:t>
            </a:r>
          </a:p>
          <a:p>
            <a:pPr lvl="1"/>
            <a:r>
              <a:rPr lang="en-US" altLang="en-US" dirty="0" smtClean="0">
                <a:latin typeface="Arial" charset="0"/>
                <a:cs typeface="Arial" charset="0"/>
              </a:rPr>
              <a:t>Send a pre-defined message</a:t>
            </a:r>
          </a:p>
          <a:p>
            <a:pPr lvl="2"/>
            <a:r>
              <a:rPr lang="en-US" altLang="en-US" dirty="0" smtClean="0">
                <a:latin typeface="Arial" charset="0"/>
                <a:cs typeface="Arial" charset="0"/>
              </a:rPr>
              <a:t>From a list you create</a:t>
            </a:r>
          </a:p>
          <a:p>
            <a:pPr lvl="1"/>
            <a:r>
              <a:rPr lang="en-US" altLang="en-US" dirty="0" smtClean="0">
                <a:latin typeface="Arial" charset="0"/>
                <a:cs typeface="Arial" charset="0"/>
              </a:rPr>
              <a:t>Send a free-text message</a:t>
            </a:r>
          </a:p>
          <a:p>
            <a:pPr lvl="2"/>
            <a:r>
              <a:rPr lang="en-US" altLang="en-US" dirty="0" smtClean="0">
                <a:latin typeface="Arial" charset="0"/>
                <a:cs typeface="Arial" charset="0"/>
              </a:rPr>
              <a:t>From the keyboard</a:t>
            </a:r>
          </a:p>
          <a:p>
            <a:pPr lvl="2"/>
            <a:r>
              <a:rPr lang="en-US" altLang="en-US" dirty="0" smtClean="0">
                <a:latin typeface="Arial" charset="0"/>
                <a:cs typeface="Arial" charset="0"/>
              </a:rPr>
              <a:t>Max 13 characters</a:t>
            </a:r>
            <a:br>
              <a:rPr lang="en-US" altLang="en-US" dirty="0" smtClean="0">
                <a:latin typeface="Arial" charset="0"/>
                <a:cs typeface="Arial" charset="0"/>
              </a:rPr>
            </a:br>
            <a:r>
              <a:rPr lang="en-US" altLang="en-US" sz="1800" i="1" dirty="0" smtClean="0">
                <a:latin typeface="Arial" charset="0"/>
                <a:cs typeface="Arial" charset="0"/>
              </a:rPr>
              <a:t>How fast can you type?</a:t>
            </a:r>
            <a:br>
              <a:rPr lang="en-US" altLang="en-US" sz="1800" i="1" dirty="0" smtClean="0">
                <a:latin typeface="Arial" charset="0"/>
                <a:cs typeface="Arial" charset="0"/>
              </a:rPr>
            </a:br>
            <a:r>
              <a:rPr lang="en-US" altLang="en-US" sz="1800" i="1" dirty="0" smtClean="0">
                <a:latin typeface="Arial" charset="0"/>
                <a:cs typeface="Arial" charset="0"/>
              </a:rPr>
              <a:t>You’ve got 15 seconds!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3581400" y="5867400"/>
            <a:ext cx="5562600" cy="631372"/>
          </a:xfrm>
          <a:prstGeom prst="rect">
            <a:avLst/>
          </a:prstGeom>
          <a:noFill/>
          <a:ln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1" fontAlgn="base" hangingPunct="1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1" fontAlgn="base" hangingPunct="1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1" fontAlgn="base" hangingPunct="1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fontAlgn="base" hangingPunct="1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fontAlgn="base" hangingPunct="1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indent="0" algn="r">
              <a:buNone/>
            </a:pPr>
            <a:r>
              <a:rPr lang="en-US" altLang="en-US" sz="2800" dirty="0" smtClean="0">
                <a:latin typeface="Arial" charset="0"/>
                <a:cs typeface="Arial" charset="0"/>
              </a:rPr>
              <a:t>WSJT-X Auto-Sequence Details</a:t>
            </a:r>
            <a:endParaRPr lang="en-US" altLang="en-US" sz="2400" dirty="0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55799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/>
          <p:cNvSpPr>
            <a:spLocks noGrp="1"/>
          </p:cNvSpPr>
          <p:nvPr>
            <p:ph idx="1"/>
          </p:nvPr>
        </p:nvSpPr>
        <p:spPr>
          <a:xfrm>
            <a:off x="612774" y="1600200"/>
            <a:ext cx="8531225" cy="4419600"/>
          </a:xfrm>
          <a:ln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en-US" dirty="0" smtClean="0">
                <a:latin typeface="Arial" charset="0"/>
                <a:cs typeface="Arial" charset="0"/>
              </a:rPr>
              <a:t>Stand-Alone Operation</a:t>
            </a:r>
          </a:p>
          <a:p>
            <a:pPr lvl="1"/>
            <a:r>
              <a:rPr lang="en-US" altLang="en-US" dirty="0" smtClean="0">
                <a:latin typeface="Arial" charset="0"/>
                <a:cs typeface="Arial" charset="0"/>
              </a:rPr>
              <a:t>Easier configuration</a:t>
            </a:r>
          </a:p>
          <a:p>
            <a:pPr lvl="1"/>
            <a:r>
              <a:rPr lang="en-US" altLang="en-US" dirty="0" smtClean="0">
                <a:latin typeface="Arial" charset="0"/>
                <a:cs typeface="Arial" charset="0"/>
              </a:rPr>
              <a:t>Stores contacts to its own log</a:t>
            </a:r>
          </a:p>
          <a:p>
            <a:pPr lvl="1"/>
            <a:r>
              <a:rPr lang="en-US" altLang="en-US" dirty="0" smtClean="0">
                <a:latin typeface="Arial" charset="0"/>
                <a:cs typeface="Arial" charset="0"/>
              </a:rPr>
              <a:t>Can export to ADIF after-the-fact</a:t>
            </a:r>
          </a:p>
          <a:p>
            <a:r>
              <a:rPr lang="en-US" altLang="en-US" dirty="0" smtClean="0">
                <a:latin typeface="Arial" charset="0"/>
                <a:cs typeface="Arial" charset="0"/>
              </a:rPr>
              <a:t>Log Integration, using </a:t>
            </a:r>
            <a:r>
              <a:rPr lang="en-US" altLang="en-US" dirty="0" err="1" smtClean="0">
                <a:latin typeface="Arial" charset="0"/>
                <a:cs typeface="Arial" charset="0"/>
              </a:rPr>
              <a:t>JTAlert</a:t>
            </a:r>
            <a:r>
              <a:rPr lang="en-US" altLang="en-US" dirty="0" smtClean="0">
                <a:latin typeface="Arial" charset="0"/>
                <a:cs typeface="Arial" charset="0"/>
              </a:rPr>
              <a:t>-X utility app</a:t>
            </a:r>
          </a:p>
          <a:p>
            <a:pPr lvl="1"/>
            <a:r>
              <a:rPr lang="en-US" altLang="en-US" dirty="0" smtClean="0">
                <a:latin typeface="Arial" charset="0"/>
                <a:cs typeface="Arial" charset="0"/>
              </a:rPr>
              <a:t>More difficult configuration</a:t>
            </a:r>
          </a:p>
          <a:p>
            <a:pPr lvl="1"/>
            <a:r>
              <a:rPr lang="en-US" altLang="en-US" dirty="0" smtClean="0">
                <a:latin typeface="Arial" charset="0"/>
                <a:cs typeface="Arial" charset="0"/>
              </a:rPr>
              <a:t>Communicates using UDP packets</a:t>
            </a:r>
          </a:p>
          <a:p>
            <a:pPr lvl="1"/>
            <a:r>
              <a:rPr lang="en-US" altLang="en-US" dirty="0" smtClean="0">
                <a:latin typeface="Arial" charset="0"/>
                <a:cs typeface="Arial" charset="0"/>
              </a:rPr>
              <a:t>Stores to both WSJT-X and your logging file</a:t>
            </a:r>
          </a:p>
          <a:p>
            <a:pPr lvl="1"/>
            <a:r>
              <a:rPr lang="en-US" altLang="en-US" dirty="0" smtClean="0">
                <a:latin typeface="Arial" charset="0"/>
                <a:cs typeface="Arial" charset="0"/>
              </a:rPr>
              <a:t>Reportedly works with:</a:t>
            </a:r>
          </a:p>
          <a:p>
            <a:pPr lvl="2"/>
            <a:r>
              <a:rPr lang="en-US" altLang="en-US" dirty="0" smtClean="0">
                <a:latin typeface="Arial" charset="0"/>
                <a:cs typeface="Arial" charset="0"/>
              </a:rPr>
              <a:t>Logger32, HRD, </a:t>
            </a:r>
            <a:r>
              <a:rPr lang="en-US" altLang="en-US" dirty="0" err="1" smtClean="0">
                <a:latin typeface="Arial" charset="0"/>
                <a:cs typeface="Arial" charset="0"/>
              </a:rPr>
              <a:t>DXLab</a:t>
            </a:r>
            <a:r>
              <a:rPr lang="en-US" altLang="en-US" dirty="0" smtClean="0">
                <a:latin typeface="Arial" charset="0"/>
                <a:cs typeface="Arial" charset="0"/>
              </a:rPr>
              <a:t>, N1MM+, Log4OM, others…</a:t>
            </a:r>
            <a:endParaRPr lang="en-US" altLang="en-US" sz="1600" dirty="0" smtClean="0">
              <a:latin typeface="Arial" charset="0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dirty="0" smtClean="0">
                <a:latin typeface="Arial" charset="0"/>
                <a:cs typeface="Arial" charset="0"/>
              </a:rPr>
              <a:t>WSJT-X: Two Video Examples</a:t>
            </a:r>
            <a:endParaRPr lang="en-US" altLang="en-US" dirty="0" smtClean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23544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57" y="6019800"/>
            <a:ext cx="65314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3581400" y="5867400"/>
            <a:ext cx="5562600" cy="631372"/>
          </a:xfrm>
          <a:prstGeom prst="rect">
            <a:avLst/>
          </a:prstGeom>
          <a:noFill/>
          <a:ln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1" fontAlgn="base" hangingPunct="1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1" fontAlgn="base" hangingPunct="1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1" fontAlgn="base" hangingPunct="1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fontAlgn="base" hangingPunct="1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fontAlgn="base" hangingPunct="1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indent="0" algn="r">
              <a:buNone/>
            </a:pPr>
            <a:r>
              <a:rPr lang="en-US" altLang="en-US" sz="2800" dirty="0" smtClean="0">
                <a:latin typeface="Arial" charset="0"/>
                <a:cs typeface="Arial" charset="0"/>
              </a:rPr>
              <a:t>WSJT-X  Stand-Alone Video</a:t>
            </a:r>
            <a:endParaRPr lang="en-US" altLang="en-US" sz="2400" dirty="0" smtClean="0">
              <a:latin typeface="Arial" charset="0"/>
              <a:cs typeface="Arial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Show video now…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046541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5768"/>
            <a:ext cx="5276850" cy="663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6" name="Content Placeholder 2"/>
          <p:cNvSpPr>
            <a:spLocks noGrp="1"/>
          </p:cNvSpPr>
          <p:nvPr>
            <p:ph idx="1"/>
          </p:nvPr>
        </p:nvSpPr>
        <p:spPr>
          <a:xfrm>
            <a:off x="612775" y="1600200"/>
            <a:ext cx="8153400" cy="3962400"/>
          </a:xfrm>
          <a:ln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109537" indent="0" algn="r">
              <a:buNone/>
            </a:pPr>
            <a:r>
              <a:rPr lang="en-US" altLang="en-US" sz="2800" dirty="0" smtClean="0">
                <a:latin typeface="Arial" charset="0"/>
                <a:cs typeface="Arial" charset="0"/>
              </a:rPr>
              <a:t>Unless you live under a rock,</a:t>
            </a:r>
            <a:br>
              <a:rPr lang="en-US" altLang="en-US" sz="2800" dirty="0" smtClean="0">
                <a:latin typeface="Arial" charset="0"/>
                <a:cs typeface="Arial" charset="0"/>
              </a:rPr>
            </a:br>
            <a:r>
              <a:rPr lang="en-US" altLang="en-US" sz="2800" dirty="0" smtClean="0">
                <a:latin typeface="Arial" charset="0"/>
                <a:cs typeface="Arial" charset="0"/>
              </a:rPr>
              <a:t>you’ve heard about FT8</a:t>
            </a:r>
            <a:endParaRPr lang="en-US" altLang="en-US" sz="2400" dirty="0" smtClean="0">
              <a:latin typeface="Arial" charset="0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dirty="0" smtClean="0">
                <a:latin typeface="Arial" charset="0"/>
                <a:cs typeface="Arial" charset="0"/>
              </a:rPr>
              <a:t>FT8: </a:t>
            </a:r>
            <a:r>
              <a:rPr lang="en-US" altLang="en-US" dirty="0" err="1" smtClean="0">
                <a:latin typeface="Arial" charset="0"/>
                <a:cs typeface="Arial" charset="0"/>
              </a:rPr>
              <a:t>DXing</a:t>
            </a:r>
            <a:r>
              <a:rPr lang="en-US" altLang="en-US" dirty="0" smtClean="0">
                <a:latin typeface="Arial" charset="0"/>
                <a:cs typeface="Arial" charset="0"/>
              </a:rPr>
              <a:t> on Dead Bands</a:t>
            </a:r>
            <a:endParaRPr lang="en-US" altLang="en-US" dirty="0" smtClean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599" y="2590800"/>
            <a:ext cx="5419725" cy="395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425" y="3742530"/>
            <a:ext cx="5162550" cy="490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1514" y="4724400"/>
            <a:ext cx="5172075" cy="601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117920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6019800"/>
            <a:ext cx="685800" cy="803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3581400" y="5867400"/>
            <a:ext cx="5562600" cy="631372"/>
          </a:xfrm>
          <a:prstGeom prst="rect">
            <a:avLst/>
          </a:prstGeom>
          <a:noFill/>
          <a:ln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1" fontAlgn="base" hangingPunct="1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1" fontAlgn="base" hangingPunct="1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1" fontAlgn="base" hangingPunct="1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fontAlgn="base" hangingPunct="1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fontAlgn="base" hangingPunct="1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indent="0" algn="r">
              <a:buNone/>
            </a:pPr>
            <a:r>
              <a:rPr lang="en-US" altLang="en-US" sz="2800" dirty="0" smtClean="0">
                <a:latin typeface="Arial" charset="0"/>
                <a:cs typeface="Arial" charset="0"/>
              </a:rPr>
              <a:t>WSJT-X  Log Integration Video</a:t>
            </a:r>
            <a:endParaRPr lang="en-US" altLang="en-US" sz="2400" dirty="0" smtClean="0">
              <a:latin typeface="Arial" charset="0"/>
              <a:cs typeface="Arial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Show video now…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74760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/>
          <p:cNvSpPr>
            <a:spLocks noGrp="1"/>
          </p:cNvSpPr>
          <p:nvPr>
            <p:ph idx="1"/>
          </p:nvPr>
        </p:nvSpPr>
        <p:spPr>
          <a:xfrm>
            <a:off x="612775" y="1600200"/>
            <a:ext cx="8153400" cy="4953000"/>
          </a:xfrm>
          <a:ln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en-US" sz="2200" b="1" dirty="0" smtClean="0">
                <a:latin typeface="Arial" charset="0"/>
                <a:cs typeface="Arial" charset="0"/>
              </a:rPr>
              <a:t>Time synchronization </a:t>
            </a:r>
            <a:r>
              <a:rPr lang="en-US" altLang="en-US" sz="2200" dirty="0" smtClean="0">
                <a:latin typeface="Arial" charset="0"/>
                <a:cs typeface="Arial" charset="0"/>
              </a:rPr>
              <a:t>is critical. PC clocks are inaccurate</a:t>
            </a:r>
          </a:p>
          <a:p>
            <a:pPr lvl="1"/>
            <a:r>
              <a:rPr lang="en-US" altLang="en-US" sz="1800" dirty="0" err="1" smtClean="0">
                <a:latin typeface="Arial" charset="0"/>
                <a:cs typeface="Arial" charset="0"/>
              </a:rPr>
              <a:t>Tx</a:t>
            </a:r>
            <a:r>
              <a:rPr lang="en-US" altLang="en-US" sz="1800" dirty="0" smtClean="0">
                <a:latin typeface="Arial" charset="0"/>
                <a:cs typeface="Arial" charset="0"/>
              </a:rPr>
              <a:t> is 12.64s out of 15 seconds. Clock should be within 1 second</a:t>
            </a:r>
          </a:p>
          <a:p>
            <a:pPr lvl="1"/>
            <a:r>
              <a:rPr lang="en-US" altLang="en-US" sz="1800" dirty="0" smtClean="0">
                <a:latin typeface="Arial" charset="0"/>
                <a:cs typeface="Arial" charset="0"/>
              </a:rPr>
              <a:t>You need an NTP, WWV, GPS, Cellular or ??? solution</a:t>
            </a:r>
          </a:p>
          <a:p>
            <a:r>
              <a:rPr lang="en-US" altLang="en-US" sz="2200" dirty="0" smtClean="0">
                <a:latin typeface="Arial" charset="0"/>
                <a:cs typeface="Arial" charset="0"/>
              </a:rPr>
              <a:t>Never-ending debate over </a:t>
            </a:r>
            <a:r>
              <a:rPr lang="en-US" altLang="en-US" sz="2200" b="1" dirty="0" smtClean="0">
                <a:latin typeface="Arial" charset="0"/>
                <a:cs typeface="Arial" charset="0"/>
              </a:rPr>
              <a:t>Split versus Simplex </a:t>
            </a:r>
            <a:r>
              <a:rPr lang="en-US" altLang="en-US" sz="2200" dirty="0" smtClean="0">
                <a:latin typeface="Arial" charset="0"/>
                <a:cs typeface="Arial" charset="0"/>
              </a:rPr>
              <a:t>operation</a:t>
            </a:r>
          </a:p>
          <a:p>
            <a:pPr lvl="1"/>
            <a:r>
              <a:rPr lang="en-US" altLang="en-US" sz="1800" dirty="0" smtClean="0">
                <a:latin typeface="Arial" charset="0"/>
                <a:cs typeface="Arial" charset="0"/>
              </a:rPr>
              <a:t>You need to understand how to operate both</a:t>
            </a:r>
          </a:p>
          <a:p>
            <a:pPr lvl="1"/>
            <a:r>
              <a:rPr lang="en-US" altLang="en-US" sz="1800" dirty="0" smtClean="0">
                <a:latin typeface="Arial" charset="0"/>
                <a:cs typeface="Arial" charset="0"/>
              </a:rPr>
              <a:t>For Run, I work the guy wherever he returns my CQ (usually Simplex)</a:t>
            </a:r>
          </a:p>
          <a:p>
            <a:pPr lvl="1"/>
            <a:r>
              <a:rPr lang="en-US" altLang="en-US" sz="1800" dirty="0" smtClean="0">
                <a:latin typeface="Arial" charset="0"/>
                <a:cs typeface="Arial" charset="0"/>
              </a:rPr>
              <a:t>For S&amp;P, both. Initially call Simplex, resort to Split in QRM or a pile-up</a:t>
            </a:r>
          </a:p>
          <a:p>
            <a:r>
              <a:rPr lang="en-US" altLang="en-US" sz="2200" dirty="0" smtClean="0">
                <a:latin typeface="Arial" charset="0"/>
                <a:cs typeface="Arial" charset="0"/>
              </a:rPr>
              <a:t>Understand the </a:t>
            </a:r>
            <a:r>
              <a:rPr lang="en-US" altLang="en-US" sz="2200" b="1" dirty="0" smtClean="0">
                <a:latin typeface="Arial" charset="0"/>
                <a:cs typeface="Arial" charset="0"/>
              </a:rPr>
              <a:t>13 character limit </a:t>
            </a:r>
            <a:r>
              <a:rPr lang="en-US" altLang="en-US" sz="2200" dirty="0" smtClean="0">
                <a:latin typeface="Arial" charset="0"/>
                <a:cs typeface="Arial" charset="0"/>
              </a:rPr>
              <a:t>for free-text messages</a:t>
            </a:r>
          </a:p>
          <a:p>
            <a:pPr marL="631825" lvl="1" indent="-239713">
              <a:buNone/>
            </a:pPr>
            <a:r>
              <a:rPr lang="en-US" altLang="en-US" sz="1800" dirty="0" smtClean="0">
                <a:latin typeface="Arial" charset="0"/>
                <a:cs typeface="Arial" charset="0"/>
              </a:rPr>
              <a:t>	But Generated messages can be longer than 13 characters (??)</a:t>
            </a:r>
          </a:p>
          <a:p>
            <a:pPr marL="347663" indent="-212725"/>
            <a:r>
              <a:rPr lang="en-US" altLang="en-US" sz="2200" dirty="0" smtClean="0">
                <a:latin typeface="Arial" charset="0"/>
                <a:cs typeface="Arial" charset="0"/>
              </a:rPr>
              <a:t>Be prepared for </a:t>
            </a:r>
            <a:r>
              <a:rPr lang="en-US" altLang="en-US" sz="2200" b="1" dirty="0" smtClean="0">
                <a:latin typeface="Arial" charset="0"/>
                <a:cs typeface="Arial" charset="0"/>
              </a:rPr>
              <a:t>non-conforming </a:t>
            </a:r>
            <a:r>
              <a:rPr lang="en-US" altLang="en-US" sz="2200" b="1" dirty="0" err="1" smtClean="0">
                <a:latin typeface="Arial" charset="0"/>
                <a:cs typeface="Arial" charset="0"/>
              </a:rPr>
              <a:t>callsigns</a:t>
            </a:r>
            <a:r>
              <a:rPr lang="en-US" altLang="en-US" sz="2200" dirty="0" smtClean="0">
                <a:latin typeface="Arial" charset="0"/>
                <a:cs typeface="Arial" charset="0"/>
              </a:rPr>
              <a:t>:   </a:t>
            </a:r>
            <a:r>
              <a:rPr lang="en-US" altLang="en-US" sz="2000" dirty="0" smtClean="0">
                <a:latin typeface="Consolas" panose="020B0609020204030204" pitchFamily="49" charset="0"/>
                <a:cs typeface="Arial" charset="0"/>
              </a:rPr>
              <a:t>3XY4D, VX7150</a:t>
            </a:r>
            <a:endParaRPr lang="en-US" altLang="en-US" sz="2200" dirty="0" smtClean="0">
              <a:latin typeface="Consolas" panose="020B0609020204030204" pitchFamily="49" charset="0"/>
              <a:cs typeface="Arial" charset="0"/>
            </a:endParaRPr>
          </a:p>
          <a:p>
            <a:pPr marL="735012" lvl="1" indent="-342900"/>
            <a:r>
              <a:rPr lang="en-US" altLang="en-US" sz="1800" dirty="0" smtClean="0">
                <a:latin typeface="Arial" charset="0"/>
                <a:cs typeface="Arial" charset="0"/>
              </a:rPr>
              <a:t>They “break” auto-sequencing, require manual operation and free-text  </a:t>
            </a:r>
          </a:p>
          <a:p>
            <a:pPr marL="347663" indent="-212725"/>
            <a:r>
              <a:rPr lang="en-US" altLang="en-US" sz="2200" b="1" dirty="0" smtClean="0">
                <a:latin typeface="Arial" charset="0"/>
                <a:cs typeface="Arial" charset="0"/>
              </a:rPr>
              <a:t>Contest and </a:t>
            </a:r>
            <a:r>
              <a:rPr lang="en-US" altLang="en-US" sz="2200" b="1" dirty="0" err="1" smtClean="0">
                <a:latin typeface="Arial" charset="0"/>
                <a:cs typeface="Arial" charset="0"/>
              </a:rPr>
              <a:t>DXpedition</a:t>
            </a:r>
            <a:r>
              <a:rPr lang="en-US" altLang="en-US" sz="2200" b="1" dirty="0" smtClean="0">
                <a:latin typeface="Arial" charset="0"/>
                <a:cs typeface="Arial" charset="0"/>
              </a:rPr>
              <a:t> </a:t>
            </a:r>
            <a:r>
              <a:rPr lang="en-US" altLang="en-US" sz="2200" dirty="0" smtClean="0">
                <a:latin typeface="Arial" charset="0"/>
                <a:cs typeface="Arial" charset="0"/>
              </a:rPr>
              <a:t>operation</a:t>
            </a:r>
          </a:p>
          <a:p>
            <a:pPr lvl="1"/>
            <a:r>
              <a:rPr lang="en-US" altLang="en-US" sz="1800" dirty="0" smtClean="0">
                <a:latin typeface="Arial" charset="0"/>
                <a:cs typeface="Arial" charset="0"/>
              </a:rPr>
              <a:t>Uncharted waters on HF… stay tuned</a:t>
            </a:r>
            <a:endParaRPr lang="en-US" altLang="en-US" sz="1800" dirty="0">
              <a:latin typeface="Arial" charset="0"/>
              <a:cs typeface="Arial" charset="0"/>
            </a:endParaRPr>
          </a:p>
          <a:p>
            <a:pPr marL="392113" lvl="1" indent="0">
              <a:buNone/>
            </a:pPr>
            <a:endParaRPr lang="en-US" altLang="en-US" sz="1800" dirty="0" smtClean="0">
              <a:latin typeface="Arial" charset="0"/>
              <a:cs typeface="Arial" charset="0"/>
            </a:endParaRPr>
          </a:p>
          <a:p>
            <a:pPr lvl="1"/>
            <a:endParaRPr lang="en-US" altLang="en-US" sz="1800" dirty="0" smtClean="0">
              <a:latin typeface="Arial" charset="0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dirty="0" smtClean="0">
                <a:latin typeface="Arial" charset="0"/>
                <a:cs typeface="Arial" charset="0"/>
              </a:rPr>
              <a:t>FT8: The Devil in the Details</a:t>
            </a:r>
            <a:endParaRPr lang="en-US" altLang="en-US" dirty="0" smtClean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692967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/>
          <p:cNvSpPr>
            <a:spLocks noGrp="1"/>
          </p:cNvSpPr>
          <p:nvPr>
            <p:ph idx="1"/>
          </p:nvPr>
        </p:nvSpPr>
        <p:spPr>
          <a:xfrm>
            <a:off x="612775" y="1600200"/>
            <a:ext cx="8153400" cy="3962400"/>
          </a:xfrm>
          <a:ln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en-US" dirty="0">
                <a:latin typeface="Arial" charset="0"/>
                <a:cs typeface="Arial" charset="0"/>
              </a:rPr>
              <a:t>Question</a:t>
            </a:r>
            <a:r>
              <a:rPr lang="en-US" altLang="en-US" dirty="0" smtClean="0">
                <a:latin typeface="Arial" charset="0"/>
                <a:cs typeface="Arial" charset="0"/>
              </a:rPr>
              <a:t>:</a:t>
            </a:r>
          </a:p>
          <a:p>
            <a:pPr marL="109537" indent="0">
              <a:buNone/>
            </a:pPr>
            <a:r>
              <a:rPr lang="en-US" altLang="en-US" dirty="0">
                <a:latin typeface="Arial" charset="0"/>
                <a:cs typeface="Arial" charset="0"/>
              </a:rPr>
              <a:t>	Are the bands really dead</a:t>
            </a:r>
            <a:r>
              <a:rPr lang="en-US" altLang="en-US" dirty="0" smtClean="0">
                <a:latin typeface="Arial" charset="0"/>
                <a:cs typeface="Arial" charset="0"/>
              </a:rPr>
              <a:t>?</a:t>
            </a:r>
          </a:p>
          <a:p>
            <a:endParaRPr lang="en-US" altLang="en-US" dirty="0" smtClean="0">
              <a:latin typeface="Arial" charset="0"/>
              <a:cs typeface="Arial" charset="0"/>
            </a:endParaRPr>
          </a:p>
          <a:p>
            <a:r>
              <a:rPr lang="en-US" altLang="en-US" dirty="0" smtClean="0">
                <a:latin typeface="Arial" charset="0"/>
                <a:cs typeface="Arial" charset="0"/>
              </a:rPr>
              <a:t>Answer</a:t>
            </a:r>
            <a:r>
              <a:rPr lang="en-US" altLang="en-US" dirty="0">
                <a:latin typeface="Arial" charset="0"/>
                <a:cs typeface="Arial" charset="0"/>
              </a:rPr>
              <a:t>:</a:t>
            </a:r>
            <a:br>
              <a:rPr lang="en-US" altLang="en-US" dirty="0">
                <a:latin typeface="Arial" charset="0"/>
                <a:cs typeface="Arial" charset="0"/>
              </a:rPr>
            </a:br>
            <a:r>
              <a:rPr lang="en-US" altLang="en-US" dirty="0">
                <a:latin typeface="Arial" charset="0"/>
                <a:cs typeface="Arial" charset="0"/>
              </a:rPr>
              <a:t>	Not if you’re running </a:t>
            </a:r>
            <a:r>
              <a:rPr lang="en-US" altLang="en-US" dirty="0" smtClean="0">
                <a:latin typeface="Arial" charset="0"/>
                <a:cs typeface="Arial" charset="0"/>
              </a:rPr>
              <a:t>FT8!</a:t>
            </a:r>
            <a:endParaRPr lang="en-US" altLang="en-US" sz="2200" dirty="0" smtClean="0">
              <a:latin typeface="Arial" charset="0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dirty="0" smtClean="0">
                <a:latin typeface="Arial" charset="0"/>
                <a:cs typeface="Arial" charset="0"/>
              </a:rPr>
              <a:t>FT8:  Summary</a:t>
            </a:r>
            <a:endParaRPr lang="en-US" altLang="en-US" dirty="0" smtClean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61376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50" y="0"/>
            <a:ext cx="9117685" cy="69342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dirty="0" smtClean="0">
                <a:solidFill>
                  <a:srgbClr val="FFC000"/>
                </a:solidFill>
                <a:latin typeface="Arial" charset="0"/>
                <a:cs typeface="Arial" charset="0"/>
              </a:rPr>
              <a:t>FT8: 12 Meters, Saturday 8am</a:t>
            </a:r>
          </a:p>
        </p:txBody>
      </p:sp>
    </p:spTree>
    <p:extLst>
      <p:ext uri="{BB962C8B-B14F-4D97-AF65-F5344CB8AC3E}">
        <p14:creationId xmlns:p14="http://schemas.microsoft.com/office/powerpoint/2010/main" val="260108770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68733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dirty="0" smtClean="0">
                <a:solidFill>
                  <a:srgbClr val="FFC000"/>
                </a:solidFill>
                <a:latin typeface="Arial" charset="0"/>
                <a:cs typeface="Arial" charset="0"/>
              </a:rPr>
              <a:t>FT8: 12 Meters, Saturday 8am</a:t>
            </a:r>
          </a:p>
        </p:txBody>
      </p:sp>
    </p:spTree>
    <p:extLst>
      <p:ext uri="{BB962C8B-B14F-4D97-AF65-F5344CB8AC3E}">
        <p14:creationId xmlns:p14="http://schemas.microsoft.com/office/powerpoint/2010/main" val="366780756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8574"/>
            <a:ext cx="9110463" cy="6905626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dirty="0" smtClean="0">
                <a:solidFill>
                  <a:srgbClr val="FFC000"/>
                </a:solidFill>
                <a:latin typeface="Arial" charset="0"/>
                <a:cs typeface="Arial" charset="0"/>
              </a:rPr>
              <a:t>FT8: 17 Meters, Monday 8am</a:t>
            </a:r>
          </a:p>
        </p:txBody>
      </p:sp>
    </p:spTree>
    <p:extLst>
      <p:ext uri="{BB962C8B-B14F-4D97-AF65-F5344CB8AC3E}">
        <p14:creationId xmlns:p14="http://schemas.microsoft.com/office/powerpoint/2010/main" val="30830663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"/>
            <a:ext cx="9170957" cy="61722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dirty="0" smtClean="0">
                <a:solidFill>
                  <a:srgbClr val="FFC000"/>
                </a:solidFill>
                <a:latin typeface="Arial" charset="0"/>
                <a:cs typeface="Arial" charset="0"/>
              </a:rPr>
              <a:t>FT8: 17 Meters, Monday 8am</a:t>
            </a:r>
          </a:p>
        </p:txBody>
      </p:sp>
    </p:spTree>
    <p:extLst>
      <p:ext uri="{BB962C8B-B14F-4D97-AF65-F5344CB8AC3E}">
        <p14:creationId xmlns:p14="http://schemas.microsoft.com/office/powerpoint/2010/main" val="10892275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24"/>
            <a:ext cx="9102884" cy="6924676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dirty="0" smtClean="0">
                <a:solidFill>
                  <a:srgbClr val="FFC000"/>
                </a:solidFill>
                <a:latin typeface="Arial" charset="0"/>
                <a:cs typeface="Arial" charset="0"/>
              </a:rPr>
              <a:t>FT8: 20 Meters, Saturday 8am</a:t>
            </a:r>
          </a:p>
        </p:txBody>
      </p:sp>
    </p:spTree>
    <p:extLst>
      <p:ext uri="{BB962C8B-B14F-4D97-AF65-F5344CB8AC3E}">
        <p14:creationId xmlns:p14="http://schemas.microsoft.com/office/powerpoint/2010/main" val="926183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"/>
            <a:ext cx="9037412" cy="68199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dirty="0" smtClean="0">
                <a:solidFill>
                  <a:srgbClr val="FFC000"/>
                </a:solidFill>
                <a:latin typeface="Arial" charset="0"/>
                <a:cs typeface="Arial" charset="0"/>
              </a:rPr>
              <a:t>FT8: 20 Meters, Saturday 8am</a:t>
            </a:r>
          </a:p>
        </p:txBody>
      </p:sp>
    </p:spTree>
    <p:extLst>
      <p:ext uri="{BB962C8B-B14F-4D97-AF65-F5344CB8AC3E}">
        <p14:creationId xmlns:p14="http://schemas.microsoft.com/office/powerpoint/2010/main" val="24527953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7" y="0"/>
            <a:ext cx="9117686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dirty="0" smtClean="0">
                <a:solidFill>
                  <a:srgbClr val="FFC000"/>
                </a:solidFill>
                <a:latin typeface="Arial" charset="0"/>
                <a:cs typeface="Arial" charset="0"/>
              </a:rPr>
              <a:t>FT8: 160 Meters, Monday 6am</a:t>
            </a:r>
          </a:p>
        </p:txBody>
      </p:sp>
    </p:spTree>
    <p:extLst>
      <p:ext uri="{BB962C8B-B14F-4D97-AF65-F5344CB8AC3E}">
        <p14:creationId xmlns:p14="http://schemas.microsoft.com/office/powerpoint/2010/main" val="30830092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dirty="0" smtClean="0">
                <a:latin typeface="Arial" charset="0"/>
                <a:cs typeface="Arial" charset="0"/>
              </a:rPr>
              <a:t>FT8: </a:t>
            </a:r>
            <a:r>
              <a:rPr lang="en-US" altLang="en-US" dirty="0" err="1" smtClean="0">
                <a:latin typeface="Arial" charset="0"/>
                <a:cs typeface="Arial" charset="0"/>
              </a:rPr>
              <a:t>DXing</a:t>
            </a:r>
            <a:r>
              <a:rPr lang="en-US" altLang="en-US" dirty="0" smtClean="0">
                <a:latin typeface="Arial" charset="0"/>
                <a:cs typeface="Arial" charset="0"/>
              </a:rPr>
              <a:t> on Dead Bands</a:t>
            </a:r>
            <a:endParaRPr lang="en-US" altLang="en-US" dirty="0" smtClean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pic>
        <p:nvPicPr>
          <p:cNvPr id="3074" name="Picture 2" descr="D:\Ham Radio\Docs\SEMDXA\SEMDXA FT8 presentation 2017-10-10\SlicedBread.pn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742" y="2209800"/>
            <a:ext cx="6424333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57200" y="1600200"/>
            <a:ext cx="8153400" cy="533400"/>
          </a:xfrm>
          <a:prstGeom prst="rect">
            <a:avLst/>
          </a:prstGeom>
          <a:noFill/>
          <a:ln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1" fontAlgn="base" hangingPunct="1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1" fontAlgn="base" hangingPunct="1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1" fontAlgn="base" hangingPunct="1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fontAlgn="base" hangingPunct="1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fontAlgn="base" hangingPunct="1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indent="0">
              <a:buNone/>
            </a:pPr>
            <a:r>
              <a:rPr lang="en-US" altLang="en-US" sz="2800" dirty="0" smtClean="0">
                <a:latin typeface="Arial" charset="0"/>
                <a:cs typeface="Arial" charset="0"/>
              </a:rPr>
              <a:t>Some Say: The</a:t>
            </a:r>
            <a:r>
              <a:rPr lang="en-US" altLang="en-US" dirty="0" smtClean="0">
                <a:latin typeface="Arial" charset="0"/>
                <a:cs typeface="Arial" charset="0"/>
              </a:rPr>
              <a:t> Greatest Thing Since…</a:t>
            </a:r>
            <a:endParaRPr lang="en-US" altLang="en-US" sz="2200" dirty="0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9116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dirty="0" smtClean="0">
                <a:solidFill>
                  <a:srgbClr val="FFC000"/>
                </a:solidFill>
                <a:latin typeface="Arial" charset="0"/>
                <a:cs typeface="Arial" charset="0"/>
              </a:rPr>
              <a:t>FT8: 160 Meters, Monday 6am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24171" cy="6858000"/>
          </a:xfrm>
        </p:spPr>
      </p:pic>
    </p:spTree>
    <p:extLst>
      <p:ext uri="{BB962C8B-B14F-4D97-AF65-F5344CB8AC3E}">
        <p14:creationId xmlns:p14="http://schemas.microsoft.com/office/powerpoint/2010/main" val="279955839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7443398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581400" y="5867400"/>
            <a:ext cx="5562600" cy="990600"/>
          </a:xfrm>
          <a:prstGeom prst="rect">
            <a:avLst/>
          </a:prstGeom>
          <a:noFill/>
          <a:ln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1" fontAlgn="base" hangingPunct="1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1" fontAlgn="base" hangingPunct="1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1" fontAlgn="base" hangingPunct="1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fontAlgn="base" hangingPunct="1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fontAlgn="base" hangingPunct="1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indent="0" algn="r">
              <a:buNone/>
            </a:pPr>
            <a:r>
              <a:rPr lang="en-US" altLang="en-US" sz="2800" dirty="0" smtClean="0">
                <a:latin typeface="Arial" charset="0"/>
                <a:cs typeface="Arial" charset="0"/>
              </a:rPr>
              <a:t>K8UT’s 3 Month Results</a:t>
            </a:r>
          </a:p>
          <a:p>
            <a:pPr marL="109537" indent="0" algn="r">
              <a:buNone/>
            </a:pPr>
            <a:r>
              <a:rPr lang="en-US" altLang="en-US" sz="1800" dirty="0" smtClean="0">
                <a:latin typeface="Arial" charset="0"/>
                <a:cs typeface="Arial" charset="0"/>
              </a:rPr>
              <a:t>Total = 780 FT8 QSOs</a:t>
            </a:r>
          </a:p>
        </p:txBody>
      </p:sp>
    </p:spTree>
    <p:extLst>
      <p:ext uri="{BB962C8B-B14F-4D97-AF65-F5344CB8AC3E}">
        <p14:creationId xmlns:p14="http://schemas.microsoft.com/office/powerpoint/2010/main" val="117377668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200" y="685800"/>
            <a:ext cx="6173788" cy="3200399"/>
          </a:xfrm>
        </p:spPr>
        <p:txBody>
          <a:bodyPr anchor="t">
            <a:norm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en-US" sz="6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FT8:</a:t>
            </a:r>
            <a:r>
              <a:rPr lang="en-US" sz="6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6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6000" dirty="0" smtClean="0">
                <a:latin typeface="Arial" panose="020B0604020202020204" pitchFamily="34" charset="0"/>
                <a:cs typeface="Arial" panose="020B0604020202020204" pitchFamily="34" charset="0"/>
              </a:rPr>
              <a:t>Digital </a:t>
            </a:r>
            <a:r>
              <a:rPr lang="en-US" sz="6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DXing</a:t>
            </a:r>
            <a:r>
              <a:rPr lang="en-US" sz="6000" dirty="0" smtClean="0">
                <a:latin typeface="Arial" panose="020B0604020202020204" pitchFamily="34" charset="0"/>
                <a:cs typeface="Arial" panose="020B0604020202020204" pitchFamily="34" charset="0"/>
              </a:rPr>
              <a:t> on Dead Bands</a:t>
            </a:r>
            <a:endParaRPr lang="en-US" sz="6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44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9pPr>
          </a:lstStyle>
          <a:p>
            <a:pPr eaLnBrk="1" hangingPunct="1"/>
            <a:fld id="{1649B2C9-92A9-43DE-ACFA-3BDAA5D31F14}" type="slidenum">
              <a:rPr lang="en-US" altLang="en-US">
                <a:solidFill>
                  <a:srgbClr val="FFFFFF"/>
                </a:solidFill>
              </a:rPr>
              <a:pPr eaLnBrk="1" hangingPunct="1"/>
              <a:t>32</a:t>
            </a:fld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10246" name="TextBox 3"/>
          <p:cNvSpPr txBox="1">
            <a:spLocks noChangeArrowheads="1"/>
          </p:cNvSpPr>
          <p:nvPr/>
        </p:nvSpPr>
        <p:spPr bwMode="auto">
          <a:xfrm>
            <a:off x="5257800" y="6096000"/>
            <a:ext cx="36591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200">
                <a:latin typeface="Tw Cen MT" pitchFamily="34" charset="0"/>
              </a:rPr>
              <a:t>Larry Gauthier, K8UT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8600"/>
            <a:ext cx="22860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Subtitle 2"/>
          <p:cNvSpPr txBox="1">
            <a:spLocks/>
          </p:cNvSpPr>
          <p:nvPr/>
        </p:nvSpPr>
        <p:spPr bwMode="auto">
          <a:xfrm>
            <a:off x="3200400" y="4038600"/>
            <a:ext cx="5334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</a:bodyPr>
          <a:lstStyle>
            <a:lvl1pPr marL="0" marR="64008" indent="0" algn="r" rtl="0" eaLnBrk="1" fontAlgn="base" hangingPunct="1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None/>
              <a:defRPr sz="2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fontAlgn="base" hangingPunct="1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None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None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None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R="0"/>
            <a:r>
              <a:rPr lang="en-US" altLang="en-US" sz="4800" b="1" smtClean="0">
                <a:solidFill>
                  <a:srgbClr val="FF0000"/>
                </a:solidFill>
              </a:rPr>
              <a:t>Thank You!</a:t>
            </a:r>
            <a:endParaRPr lang="en-US" altLang="en-US" sz="48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85320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1225" cy="3962400"/>
          </a:xfrm>
          <a:ln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109537" indent="0">
              <a:buNone/>
            </a:pPr>
            <a:r>
              <a:rPr lang="en-US" altLang="en-US" sz="2800" dirty="0" smtClean="0">
                <a:latin typeface="Arial" charset="0"/>
                <a:cs typeface="Arial" charset="0"/>
              </a:rPr>
              <a:t>Others Say: The End of Ham Radio as We Know It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dirty="0" smtClean="0">
                <a:latin typeface="Arial" charset="0"/>
                <a:cs typeface="Arial" charset="0"/>
              </a:rPr>
              <a:t>FT8: </a:t>
            </a:r>
            <a:r>
              <a:rPr lang="en-US" altLang="en-US" dirty="0" err="1" smtClean="0">
                <a:latin typeface="Arial" charset="0"/>
                <a:cs typeface="Arial" charset="0"/>
              </a:rPr>
              <a:t>DXing</a:t>
            </a:r>
            <a:r>
              <a:rPr lang="en-US" altLang="en-US" dirty="0" smtClean="0">
                <a:latin typeface="Arial" charset="0"/>
                <a:cs typeface="Arial" charset="0"/>
              </a:rPr>
              <a:t> on Dead Bands</a:t>
            </a:r>
            <a:endParaRPr lang="en-US" altLang="en-US" dirty="0" smtClean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pic>
        <p:nvPicPr>
          <p:cNvPr id="4098" name="Picture 2" descr="D:\Ham Radio\Docs\SEMDXA\SEMDXA FT8 presentation 2017-10-10\MeteorCrashingEart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1919" y="2209800"/>
            <a:ext cx="6397681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230642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/>
          <p:cNvSpPr>
            <a:spLocks noGrp="1"/>
          </p:cNvSpPr>
          <p:nvPr>
            <p:ph idx="1"/>
          </p:nvPr>
        </p:nvSpPr>
        <p:spPr>
          <a:xfrm>
            <a:off x="612775" y="1600200"/>
            <a:ext cx="8153400" cy="4343400"/>
          </a:xfrm>
          <a:ln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en-US" dirty="0" smtClean="0">
                <a:latin typeface="Arial" charset="0"/>
                <a:cs typeface="Arial" charset="0"/>
              </a:rPr>
              <a:t>What is it?</a:t>
            </a:r>
          </a:p>
          <a:p>
            <a:pPr lvl="1"/>
            <a:r>
              <a:rPr lang="en-US" altLang="en-US" b="1" dirty="0" smtClean="0">
                <a:latin typeface="Arial" charset="0"/>
                <a:cs typeface="Arial" charset="0"/>
              </a:rPr>
              <a:t>For the Engineer</a:t>
            </a:r>
            <a:r>
              <a:rPr lang="en-US" altLang="en-US" dirty="0" smtClean="0">
                <a:latin typeface="Arial" charset="0"/>
                <a:cs typeface="Arial" charset="0"/>
              </a:rPr>
              <a:t>:</a:t>
            </a:r>
          </a:p>
          <a:p>
            <a:pPr lvl="2"/>
            <a:r>
              <a:rPr lang="en-US" altLang="en-US" dirty="0" smtClean="0">
                <a:latin typeface="Arial" charset="0"/>
                <a:cs typeface="Arial" charset="0"/>
              </a:rPr>
              <a:t>A communications protocol based on</a:t>
            </a:r>
          </a:p>
          <a:p>
            <a:pPr lvl="3"/>
            <a:r>
              <a:rPr lang="en-US" altLang="en-US" dirty="0" smtClean="0">
                <a:latin typeface="Arial" charset="0"/>
                <a:cs typeface="Arial" charset="0"/>
              </a:rPr>
              <a:t>Multi-Tone Frequency Shift Keying (MFSK)</a:t>
            </a:r>
          </a:p>
          <a:p>
            <a:pPr lvl="3"/>
            <a:r>
              <a:rPr lang="en-US" altLang="en-US" dirty="0" smtClean="0">
                <a:latin typeface="Arial" charset="0"/>
                <a:cs typeface="Arial" charset="0"/>
              </a:rPr>
              <a:t>Using 8 tones</a:t>
            </a:r>
          </a:p>
          <a:p>
            <a:pPr lvl="3"/>
            <a:r>
              <a:rPr lang="en-US" altLang="en-US" dirty="0" smtClean="0">
                <a:latin typeface="Arial" charset="0"/>
                <a:cs typeface="Arial" charset="0"/>
              </a:rPr>
              <a:t>Spaced at 6.25 Hz</a:t>
            </a:r>
          </a:p>
          <a:p>
            <a:pPr lvl="3"/>
            <a:r>
              <a:rPr lang="en-US" altLang="en-US" dirty="0" smtClean="0">
                <a:latin typeface="Arial" charset="0"/>
                <a:cs typeface="Arial" charset="0"/>
              </a:rPr>
              <a:t>Occupying 50 Hz of bandwidth</a:t>
            </a:r>
          </a:p>
          <a:p>
            <a:pPr lvl="3"/>
            <a:r>
              <a:rPr lang="en-US" altLang="en-US" dirty="0" smtClean="0">
                <a:latin typeface="Arial" charset="0"/>
                <a:cs typeface="Arial" charset="0"/>
              </a:rPr>
              <a:t>Transmitting for (79*1920/12000) = 12.64 seconds</a:t>
            </a:r>
          </a:p>
          <a:p>
            <a:pPr marL="1828800" lvl="7" indent="0">
              <a:buNone/>
            </a:pPr>
            <a:r>
              <a:rPr lang="en-US" altLang="en-US" dirty="0" smtClean="0">
                <a:latin typeface="Arial" charset="0"/>
                <a:cs typeface="Arial" charset="0"/>
              </a:rPr>
              <a:t>Formula at https</a:t>
            </a:r>
            <a:r>
              <a:rPr lang="en-US" altLang="en-US" dirty="0">
                <a:latin typeface="Arial" charset="0"/>
                <a:cs typeface="Arial" charset="0"/>
              </a:rPr>
              <a:t>://sourceforge.net/p/wsjt/wsjt/8021/</a:t>
            </a:r>
            <a:endParaRPr lang="en-US" altLang="en-US" dirty="0" smtClean="0">
              <a:latin typeface="Arial" charset="0"/>
              <a:cs typeface="Arial" charset="0"/>
            </a:endParaRPr>
          </a:p>
          <a:p>
            <a:pPr lvl="3"/>
            <a:r>
              <a:rPr lang="en-US" altLang="en-US" dirty="0" smtClean="0">
                <a:latin typeface="Arial" charset="0"/>
                <a:cs typeface="Arial" charset="0"/>
              </a:rPr>
              <a:t>With a 75 bit message + 12 bit CRC, and LDPC FEC*</a:t>
            </a:r>
          </a:p>
          <a:p>
            <a:pPr marL="914400" lvl="3" indent="0" algn="r">
              <a:buNone/>
            </a:pPr>
            <a:r>
              <a:rPr lang="en-US" altLang="en-US" sz="1300" dirty="0" smtClean="0">
                <a:latin typeface="Arial" charset="0"/>
                <a:cs typeface="Arial" charset="0"/>
              </a:rPr>
              <a:t>*Cyclic Redundancy Check and Low Density Parity Check Forward Error Correction</a:t>
            </a:r>
            <a:endParaRPr lang="en-US" altLang="en-US" dirty="0" smtClean="0">
              <a:latin typeface="Arial" charset="0"/>
              <a:cs typeface="Arial" charset="0"/>
            </a:endParaRPr>
          </a:p>
          <a:p>
            <a:pPr marL="392113" lvl="1" indent="0">
              <a:buNone/>
            </a:pPr>
            <a:r>
              <a:rPr lang="en-US" altLang="en-US" sz="1800" dirty="0" smtClean="0">
                <a:latin typeface="Arial" charset="0"/>
                <a:cs typeface="Arial" charset="0"/>
              </a:rPr>
              <a:t>Reference: QST, November 2017, page 34 </a:t>
            </a:r>
            <a:r>
              <a:rPr lang="en-US" altLang="en-US" sz="1800" i="1" dirty="0" smtClean="0">
                <a:latin typeface="Arial" charset="0"/>
                <a:cs typeface="Arial" charset="0"/>
              </a:rPr>
              <a:t>Work the World with WSJT-X, Part 2: Codes, Modes, and Cooperative Software Development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dirty="0" smtClean="0">
                <a:latin typeface="Arial" charset="0"/>
                <a:cs typeface="Arial" charset="0"/>
              </a:rPr>
              <a:t>FT8: </a:t>
            </a:r>
            <a:r>
              <a:rPr lang="en-US" altLang="en-US" dirty="0" err="1" smtClean="0">
                <a:latin typeface="Arial" charset="0"/>
                <a:cs typeface="Arial" charset="0"/>
              </a:rPr>
              <a:t>DXing</a:t>
            </a:r>
            <a:r>
              <a:rPr lang="en-US" altLang="en-US" dirty="0" smtClean="0">
                <a:latin typeface="Arial" charset="0"/>
                <a:cs typeface="Arial" charset="0"/>
              </a:rPr>
              <a:t> on Dead Bands</a:t>
            </a:r>
            <a:endParaRPr lang="en-US" altLang="en-US" dirty="0" smtClean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/>
          <p:cNvSpPr>
            <a:spLocks noGrp="1"/>
          </p:cNvSpPr>
          <p:nvPr>
            <p:ph idx="1"/>
          </p:nvPr>
        </p:nvSpPr>
        <p:spPr>
          <a:xfrm>
            <a:off x="612775" y="1600200"/>
            <a:ext cx="8153400" cy="3962400"/>
          </a:xfrm>
          <a:ln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en-US" dirty="0" smtClean="0">
                <a:latin typeface="Arial" charset="0"/>
                <a:cs typeface="Arial" charset="0"/>
              </a:rPr>
              <a:t>What is it?</a:t>
            </a:r>
          </a:p>
          <a:p>
            <a:pPr lvl="1"/>
            <a:r>
              <a:rPr lang="en-US" altLang="en-US" b="1" dirty="0" smtClean="0">
                <a:latin typeface="Arial" charset="0"/>
                <a:cs typeface="Arial" charset="0"/>
              </a:rPr>
              <a:t>For the Rest of Us</a:t>
            </a:r>
            <a:r>
              <a:rPr lang="en-US" altLang="en-US" dirty="0" smtClean="0">
                <a:latin typeface="Arial" charset="0"/>
                <a:cs typeface="Arial" charset="0"/>
              </a:rPr>
              <a:t>:</a:t>
            </a:r>
          </a:p>
          <a:p>
            <a:pPr lvl="2"/>
            <a:r>
              <a:rPr lang="en-US" altLang="en-US" dirty="0" smtClean="0">
                <a:latin typeface="Arial" charset="0"/>
                <a:cs typeface="Arial" charset="0"/>
              </a:rPr>
              <a:t>A multi-platform (Windows, Linux and Mac)</a:t>
            </a:r>
          </a:p>
          <a:p>
            <a:pPr lvl="2"/>
            <a:r>
              <a:rPr lang="en-US" altLang="en-US" dirty="0" smtClean="0">
                <a:latin typeface="Arial" charset="0"/>
                <a:cs typeface="Arial" charset="0"/>
              </a:rPr>
              <a:t>Non-conversational (rag-chewers need not apply)</a:t>
            </a:r>
          </a:p>
          <a:p>
            <a:pPr lvl="2"/>
            <a:r>
              <a:rPr lang="en-US" altLang="en-US" dirty="0" smtClean="0">
                <a:latin typeface="Arial" charset="0"/>
                <a:cs typeface="Arial" charset="0"/>
              </a:rPr>
              <a:t>Auto-sequencing (step away from the keyboard)</a:t>
            </a:r>
          </a:p>
          <a:p>
            <a:pPr lvl="2"/>
            <a:r>
              <a:rPr lang="en-US" altLang="en-US" dirty="0" smtClean="0">
                <a:latin typeface="Arial" charset="0"/>
                <a:cs typeface="Arial" charset="0"/>
              </a:rPr>
              <a:t>Digital mode (a’ la JT65, PSK31, Olivia, Hell… et al)</a:t>
            </a:r>
          </a:p>
          <a:p>
            <a:pPr lvl="2"/>
            <a:r>
              <a:rPr lang="en-US" altLang="en-US" dirty="0" smtClean="0">
                <a:latin typeface="Arial" charset="0"/>
                <a:cs typeface="Arial" charset="0"/>
              </a:rPr>
              <a:t>With (relatively) short transmissions of 15 seconds</a:t>
            </a:r>
          </a:p>
          <a:p>
            <a:pPr lvl="2"/>
            <a:r>
              <a:rPr lang="en-US" altLang="en-US" dirty="0" smtClean="0">
                <a:latin typeface="Arial" charset="0"/>
                <a:cs typeface="Arial" charset="0"/>
              </a:rPr>
              <a:t>Designed for low signal conditions (dead HF bands)</a:t>
            </a:r>
          </a:p>
          <a:p>
            <a:pPr lvl="2"/>
            <a:endParaRPr lang="en-US" altLang="en-US" dirty="0">
              <a:latin typeface="Arial" charset="0"/>
              <a:cs typeface="Arial" charset="0"/>
            </a:endParaRPr>
          </a:p>
          <a:p>
            <a:pPr marL="630238" lvl="2" indent="0">
              <a:buNone/>
            </a:pPr>
            <a:r>
              <a:rPr lang="en-US" altLang="en-US" i="1" dirty="0" smtClean="0">
                <a:latin typeface="Arial" charset="0"/>
                <a:cs typeface="Arial" charset="0"/>
              </a:rPr>
              <a:t>In short – WSJT / FT8 is just very cool and a lot of fun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dirty="0" smtClean="0">
                <a:latin typeface="Arial" charset="0"/>
                <a:cs typeface="Arial" charset="0"/>
              </a:rPr>
              <a:t>FT8: </a:t>
            </a:r>
            <a:r>
              <a:rPr lang="en-US" altLang="en-US" dirty="0" err="1" smtClean="0">
                <a:latin typeface="Arial" charset="0"/>
                <a:cs typeface="Arial" charset="0"/>
              </a:rPr>
              <a:t>DXing</a:t>
            </a:r>
            <a:r>
              <a:rPr lang="en-US" altLang="en-US" dirty="0" smtClean="0">
                <a:latin typeface="Arial" charset="0"/>
                <a:cs typeface="Arial" charset="0"/>
              </a:rPr>
              <a:t> on Dead Bands</a:t>
            </a:r>
            <a:endParaRPr lang="en-US" altLang="en-US" dirty="0" smtClean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956073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/>
          <p:cNvSpPr>
            <a:spLocks noGrp="1"/>
          </p:cNvSpPr>
          <p:nvPr>
            <p:ph idx="1"/>
          </p:nvPr>
        </p:nvSpPr>
        <p:spPr>
          <a:xfrm>
            <a:off x="612775" y="1600200"/>
            <a:ext cx="8153400" cy="3962400"/>
          </a:xfrm>
          <a:ln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en-US" dirty="0" smtClean="0">
                <a:latin typeface="Arial" charset="0"/>
                <a:cs typeface="Arial" charset="0"/>
              </a:rPr>
              <a:t>Who Did This?</a:t>
            </a:r>
          </a:p>
          <a:p>
            <a:pPr lvl="1"/>
            <a:r>
              <a:rPr lang="en-US" altLang="en-US" dirty="0" smtClean="0">
                <a:latin typeface="Arial" charset="0"/>
                <a:cs typeface="Arial" charset="0"/>
              </a:rPr>
              <a:t>Initially written by</a:t>
            </a:r>
          </a:p>
          <a:p>
            <a:pPr lvl="2"/>
            <a:r>
              <a:rPr lang="en-US" altLang="en-US" dirty="0">
                <a:latin typeface="Arial" charset="0"/>
                <a:cs typeface="Arial" charset="0"/>
              </a:rPr>
              <a:t>Steve Franke K9AN</a:t>
            </a:r>
          </a:p>
          <a:p>
            <a:pPr lvl="2"/>
            <a:r>
              <a:rPr lang="en-US" altLang="en-US" dirty="0" smtClean="0">
                <a:latin typeface="Arial" charset="0"/>
                <a:cs typeface="Arial" charset="0"/>
              </a:rPr>
              <a:t>Joe </a:t>
            </a:r>
            <a:r>
              <a:rPr lang="en-US" altLang="en-US" smtClean="0">
                <a:latin typeface="Arial" charset="0"/>
                <a:cs typeface="Arial" charset="0"/>
              </a:rPr>
              <a:t>Taylor </a:t>
            </a:r>
            <a:r>
              <a:rPr lang="en-US" altLang="en-US" smtClean="0">
                <a:latin typeface="Arial" charset="0"/>
                <a:cs typeface="Arial" charset="0"/>
              </a:rPr>
              <a:t>K1JT</a:t>
            </a:r>
            <a:endParaRPr lang="en-US" altLang="en-US" dirty="0" smtClean="0">
              <a:latin typeface="Arial" charset="0"/>
              <a:cs typeface="Arial" charset="0"/>
            </a:endParaRPr>
          </a:p>
          <a:p>
            <a:pPr marL="630238" lvl="2" indent="0">
              <a:buNone/>
            </a:pPr>
            <a:r>
              <a:rPr lang="en-US" altLang="en-US" dirty="0" smtClean="0">
                <a:latin typeface="Arial" charset="0"/>
                <a:cs typeface="Arial" charset="0"/>
              </a:rPr>
              <a:t>…now maintained by a world-wide team of developers</a:t>
            </a:r>
          </a:p>
          <a:p>
            <a:pPr lvl="1"/>
            <a:r>
              <a:rPr lang="en-US" altLang="en-US" dirty="0" smtClean="0">
                <a:latin typeface="Arial" charset="0"/>
                <a:cs typeface="Arial" charset="0"/>
              </a:rPr>
              <a:t>FT8 stand for “</a:t>
            </a:r>
            <a:r>
              <a:rPr lang="en-US" altLang="en-US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F</a:t>
            </a:r>
            <a:r>
              <a:rPr lang="en-US" altLang="en-US" dirty="0" smtClean="0">
                <a:latin typeface="Arial" charset="0"/>
                <a:cs typeface="Arial" charset="0"/>
              </a:rPr>
              <a:t>ranke-</a:t>
            </a:r>
            <a:r>
              <a:rPr lang="en-US" altLang="en-US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T</a:t>
            </a:r>
            <a:r>
              <a:rPr lang="en-US" altLang="en-US" dirty="0" smtClean="0">
                <a:latin typeface="Arial" charset="0"/>
                <a:cs typeface="Arial" charset="0"/>
              </a:rPr>
              <a:t>aylor </a:t>
            </a:r>
            <a:r>
              <a:rPr lang="en-US" altLang="en-US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8</a:t>
            </a:r>
            <a:r>
              <a:rPr lang="en-US" altLang="en-US" dirty="0" smtClean="0">
                <a:latin typeface="Arial" charset="0"/>
                <a:cs typeface="Arial" charset="0"/>
              </a:rPr>
              <a:t>” MFSK modulation</a:t>
            </a:r>
          </a:p>
          <a:p>
            <a:r>
              <a:rPr lang="en-US" altLang="en-US" dirty="0" smtClean="0">
                <a:latin typeface="Arial" charset="0"/>
                <a:cs typeface="Arial" charset="0"/>
              </a:rPr>
              <a:t>When Did This Happen?</a:t>
            </a:r>
          </a:p>
          <a:p>
            <a:pPr lvl="1"/>
            <a:r>
              <a:rPr lang="en-US" altLang="en-US" dirty="0">
                <a:latin typeface="Arial" charset="0"/>
                <a:cs typeface="Arial" charset="0"/>
              </a:rPr>
              <a:t>WSJT-X with FT8 </a:t>
            </a:r>
            <a:r>
              <a:rPr lang="en-US" altLang="en-US" dirty="0" smtClean="0">
                <a:latin typeface="Arial" charset="0"/>
                <a:cs typeface="Arial" charset="0"/>
              </a:rPr>
              <a:t>was first released </a:t>
            </a:r>
            <a:r>
              <a:rPr lang="en-US" altLang="en-US" dirty="0">
                <a:latin typeface="Arial" charset="0"/>
                <a:cs typeface="Arial" charset="0"/>
              </a:rPr>
              <a:t>on June 29, </a:t>
            </a:r>
            <a:r>
              <a:rPr lang="en-US" altLang="en-US" dirty="0" smtClean="0">
                <a:latin typeface="Arial" charset="0"/>
                <a:cs typeface="Arial" charset="0"/>
              </a:rPr>
              <a:t>2017</a:t>
            </a:r>
          </a:p>
          <a:p>
            <a:pPr lvl="2"/>
            <a:r>
              <a:rPr lang="en-US" altLang="en-US" dirty="0" smtClean="0">
                <a:latin typeface="Arial" charset="0"/>
                <a:cs typeface="Arial" charset="0"/>
              </a:rPr>
              <a:t>Multiple iterations of beta Release Candidates (RC)</a:t>
            </a:r>
          </a:p>
          <a:p>
            <a:pPr lvl="2"/>
            <a:r>
              <a:rPr lang="en-US" altLang="en-US" dirty="0" smtClean="0">
                <a:latin typeface="Arial" charset="0"/>
                <a:cs typeface="Arial" charset="0"/>
              </a:rPr>
              <a:t>Finally released to General Availability on October 27, 2017</a:t>
            </a:r>
            <a:endParaRPr lang="en-US" altLang="en-US" dirty="0">
              <a:latin typeface="Arial" charset="0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dirty="0" smtClean="0">
                <a:latin typeface="Arial" charset="0"/>
                <a:cs typeface="Arial" charset="0"/>
              </a:rPr>
              <a:t>FT8: </a:t>
            </a:r>
            <a:r>
              <a:rPr lang="en-US" altLang="en-US" dirty="0" err="1" smtClean="0">
                <a:latin typeface="Arial" charset="0"/>
                <a:cs typeface="Arial" charset="0"/>
              </a:rPr>
              <a:t>DXing</a:t>
            </a:r>
            <a:r>
              <a:rPr lang="en-US" altLang="en-US" dirty="0" smtClean="0">
                <a:latin typeface="Arial" charset="0"/>
                <a:cs typeface="Arial" charset="0"/>
              </a:rPr>
              <a:t> on Dead Bands</a:t>
            </a:r>
            <a:endParaRPr lang="en-US" altLang="en-US" dirty="0" smtClean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679416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/>
          <p:cNvSpPr>
            <a:spLocks noGrp="1"/>
          </p:cNvSpPr>
          <p:nvPr>
            <p:ph idx="1"/>
          </p:nvPr>
        </p:nvSpPr>
        <p:spPr>
          <a:xfrm>
            <a:off x="612775" y="1600200"/>
            <a:ext cx="8153400" cy="4343400"/>
          </a:xfrm>
          <a:ln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en-US" dirty="0" smtClean="0">
                <a:latin typeface="Arial" charset="0"/>
                <a:cs typeface="Arial" charset="0"/>
              </a:rPr>
              <a:t>Where Can I Get It?</a:t>
            </a:r>
          </a:p>
          <a:p>
            <a:pPr lvl="1"/>
            <a:r>
              <a:rPr lang="en-US" altLang="en-US" dirty="0" smtClean="0">
                <a:latin typeface="Arial" charset="0"/>
                <a:cs typeface="Arial" charset="0"/>
              </a:rPr>
              <a:t>FT8 (the protocol) is included in WSJT-X (the program)</a:t>
            </a:r>
          </a:p>
          <a:p>
            <a:pPr lvl="1"/>
            <a:r>
              <a:rPr lang="en-US" altLang="en-US" dirty="0" smtClean="0">
                <a:latin typeface="Arial" charset="0"/>
                <a:cs typeface="Arial" charset="0"/>
              </a:rPr>
              <a:t>WSJT-X v1.8.0 is available from</a:t>
            </a:r>
          </a:p>
          <a:p>
            <a:pPr marL="630238" lvl="2" indent="0">
              <a:buNone/>
            </a:pPr>
            <a:r>
              <a:rPr lang="en-US" altLang="en-US" dirty="0">
                <a:latin typeface="Arial" charset="0"/>
                <a:cs typeface="Arial" charset="0"/>
                <a:hlinkClick r:id="rId3"/>
              </a:rPr>
              <a:t>https://</a:t>
            </a:r>
            <a:r>
              <a:rPr lang="en-US" altLang="en-US" dirty="0" smtClean="0">
                <a:latin typeface="Arial" charset="0"/>
                <a:cs typeface="Arial" charset="0"/>
                <a:hlinkClick r:id="rId3"/>
              </a:rPr>
              <a:t>physics.princeton.edu/pulsar/k1jt/wsjtx.html</a:t>
            </a:r>
            <a:endParaRPr lang="en-US" altLang="en-US" dirty="0" smtClean="0">
              <a:latin typeface="Arial" charset="0"/>
              <a:cs typeface="Arial" charset="0"/>
            </a:endParaRPr>
          </a:p>
          <a:p>
            <a:pPr marL="400050" indent="-285750"/>
            <a:r>
              <a:rPr lang="en-US" altLang="en-US" dirty="0" smtClean="0">
                <a:latin typeface="Arial" charset="0"/>
                <a:cs typeface="Arial" charset="0"/>
              </a:rPr>
              <a:t>Will I Need Help?</a:t>
            </a:r>
          </a:p>
          <a:p>
            <a:pPr marL="655638" lvl="1" indent="-285750"/>
            <a:r>
              <a:rPr lang="en-US" altLang="en-US" dirty="0" smtClean="0">
                <a:latin typeface="Arial" charset="0"/>
                <a:cs typeface="Arial" charset="0"/>
              </a:rPr>
              <a:t>It depends. Probably…</a:t>
            </a:r>
          </a:p>
          <a:p>
            <a:pPr marL="893763" lvl="2" indent="-285750"/>
            <a:r>
              <a:rPr lang="en-US" altLang="en-US" dirty="0" smtClean="0">
                <a:latin typeface="Arial" charset="0"/>
                <a:cs typeface="Arial" charset="0"/>
              </a:rPr>
              <a:t>Read the documentation available on the website</a:t>
            </a:r>
          </a:p>
          <a:p>
            <a:pPr marL="893763" lvl="2" indent="-285750"/>
            <a:r>
              <a:rPr lang="en-US" altLang="en-US" dirty="0" smtClean="0">
                <a:latin typeface="Arial" charset="0"/>
                <a:cs typeface="Arial" charset="0"/>
              </a:rPr>
              <a:t>Join the Yahoo User Group: </a:t>
            </a:r>
            <a:r>
              <a:rPr lang="en-US" altLang="en-US" i="1" dirty="0" err="1" smtClean="0">
                <a:latin typeface="Arial" charset="0"/>
                <a:cs typeface="Arial" charset="0"/>
              </a:rPr>
              <a:t>wsjtgroup</a:t>
            </a:r>
            <a:endParaRPr lang="en-US" altLang="en-US" i="1" dirty="0" smtClean="0">
              <a:latin typeface="Arial" charset="0"/>
              <a:cs typeface="Arial" charset="0"/>
            </a:endParaRPr>
          </a:p>
          <a:p>
            <a:pPr marL="893763" lvl="2" indent="-285750"/>
            <a:r>
              <a:rPr lang="en-US" altLang="en-US" dirty="0" smtClean="0">
                <a:latin typeface="Arial" charset="0"/>
                <a:cs typeface="Arial" charset="0"/>
              </a:rPr>
              <a:t>Watch </a:t>
            </a:r>
            <a:r>
              <a:rPr lang="en-US" altLang="en-US" i="1" dirty="0" err="1" smtClean="0">
                <a:latin typeface="Arial" charset="0"/>
                <a:cs typeface="Arial" charset="0"/>
              </a:rPr>
              <a:t>Youtube</a:t>
            </a:r>
            <a:r>
              <a:rPr lang="en-US" altLang="en-US" dirty="0" smtClean="0">
                <a:latin typeface="Arial" charset="0"/>
                <a:cs typeface="Arial" charset="0"/>
              </a:rPr>
              <a:t> videos</a:t>
            </a:r>
          </a:p>
          <a:p>
            <a:pPr marL="893763" lvl="2" indent="-285750"/>
            <a:r>
              <a:rPr lang="en-US" altLang="en-US" dirty="0" smtClean="0">
                <a:latin typeface="Arial" charset="0"/>
                <a:cs typeface="Arial" charset="0"/>
              </a:rPr>
              <a:t>Don’t be afraid to get on the air and experiment</a:t>
            </a:r>
          </a:p>
          <a:p>
            <a:pPr marL="1177925" lvl="3" indent="-285750"/>
            <a:r>
              <a:rPr lang="en-US" altLang="en-US" dirty="0" smtClean="0">
                <a:latin typeface="Arial" charset="0"/>
                <a:cs typeface="Arial" charset="0"/>
              </a:rPr>
              <a:t>You </a:t>
            </a:r>
            <a:r>
              <a:rPr lang="en-US" altLang="en-US" b="1" dirty="0" smtClean="0">
                <a:latin typeface="Arial" charset="0"/>
                <a:cs typeface="Arial" charset="0"/>
              </a:rPr>
              <a:t>will</a:t>
            </a:r>
            <a:r>
              <a:rPr lang="en-US" altLang="en-US" dirty="0" smtClean="0">
                <a:latin typeface="Arial" charset="0"/>
                <a:cs typeface="Arial" charset="0"/>
              </a:rPr>
              <a:t> make mistakes. I certainly have!</a:t>
            </a:r>
          </a:p>
          <a:p>
            <a:pPr marL="392113" lvl="1" indent="0">
              <a:buNone/>
            </a:pPr>
            <a:endParaRPr lang="en-US" altLang="en-US" dirty="0" smtClean="0">
              <a:latin typeface="Arial" charset="0"/>
              <a:cs typeface="Arial" charset="0"/>
            </a:endParaRPr>
          </a:p>
          <a:p>
            <a:pPr marL="630238" lvl="2" indent="0">
              <a:buNone/>
            </a:pPr>
            <a:endParaRPr lang="en-US" altLang="en-US" dirty="0" smtClean="0">
              <a:latin typeface="Arial" charset="0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dirty="0" smtClean="0">
                <a:latin typeface="Arial" charset="0"/>
                <a:cs typeface="Arial" charset="0"/>
              </a:rPr>
              <a:t>FT8: </a:t>
            </a:r>
            <a:r>
              <a:rPr lang="en-US" altLang="en-US" dirty="0" err="1" smtClean="0">
                <a:latin typeface="Arial" charset="0"/>
                <a:cs typeface="Arial" charset="0"/>
              </a:rPr>
              <a:t>DXing</a:t>
            </a:r>
            <a:r>
              <a:rPr lang="en-US" altLang="en-US" dirty="0" smtClean="0">
                <a:latin typeface="Arial" charset="0"/>
                <a:cs typeface="Arial" charset="0"/>
              </a:rPr>
              <a:t> on Dead Bands</a:t>
            </a:r>
            <a:endParaRPr lang="en-US" altLang="en-US" dirty="0" smtClean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411146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/>
          <p:cNvSpPr>
            <a:spLocks noGrp="1"/>
          </p:cNvSpPr>
          <p:nvPr>
            <p:ph idx="1"/>
          </p:nvPr>
        </p:nvSpPr>
        <p:spPr>
          <a:xfrm>
            <a:off x="612775" y="1600200"/>
            <a:ext cx="8153400" cy="3962400"/>
          </a:xfrm>
          <a:ln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en-US" dirty="0" smtClean="0">
                <a:latin typeface="Arial" charset="0"/>
                <a:cs typeface="Arial" charset="0"/>
              </a:rPr>
              <a:t>What Else Will I Need?</a:t>
            </a:r>
          </a:p>
          <a:p>
            <a:pPr lvl="1"/>
            <a:r>
              <a:rPr lang="en-US" altLang="en-US" dirty="0" smtClean="0">
                <a:latin typeface="Arial" charset="0"/>
                <a:cs typeface="Arial" charset="0"/>
              </a:rPr>
              <a:t>Working transceiver and antennas</a:t>
            </a:r>
          </a:p>
          <a:p>
            <a:pPr lvl="1"/>
            <a:r>
              <a:rPr lang="en-US" altLang="en-US" dirty="0" smtClean="0">
                <a:latin typeface="Arial" charset="0"/>
                <a:cs typeface="Arial" charset="0"/>
              </a:rPr>
              <a:t>PC with Soundcard (s)</a:t>
            </a:r>
          </a:p>
          <a:p>
            <a:pPr lvl="1"/>
            <a:r>
              <a:rPr lang="en-US" altLang="en-US" dirty="0" smtClean="0">
                <a:latin typeface="Arial" charset="0"/>
                <a:cs typeface="Arial" charset="0"/>
              </a:rPr>
              <a:t>Multiple monitors (?)</a:t>
            </a:r>
            <a:endParaRPr lang="en-US" altLang="en-US" i="1" dirty="0" smtClean="0">
              <a:latin typeface="Arial" charset="0"/>
              <a:cs typeface="Arial" charset="0"/>
            </a:endParaRPr>
          </a:p>
          <a:p>
            <a:pPr lvl="1"/>
            <a:r>
              <a:rPr lang="en-US" altLang="en-US" dirty="0" smtClean="0">
                <a:latin typeface="Arial" charset="0"/>
                <a:cs typeface="Arial" charset="0"/>
              </a:rPr>
              <a:t>Audio / CAT / PTT interface between PC and rig</a:t>
            </a:r>
          </a:p>
          <a:p>
            <a:pPr lvl="1"/>
            <a:r>
              <a:rPr lang="en-US" altLang="en-US" dirty="0" smtClean="0">
                <a:latin typeface="Arial" charset="0"/>
                <a:cs typeface="Arial" charset="0"/>
              </a:rPr>
              <a:t>Some method for time synchronization</a:t>
            </a:r>
            <a:endParaRPr lang="en-US" altLang="en-US" dirty="0">
              <a:latin typeface="Arial" charset="0"/>
              <a:cs typeface="Arial" charset="0"/>
            </a:endParaRPr>
          </a:p>
          <a:p>
            <a:r>
              <a:rPr lang="en-US" altLang="en-US" dirty="0" smtClean="0">
                <a:latin typeface="Arial" charset="0"/>
                <a:cs typeface="Arial" charset="0"/>
              </a:rPr>
              <a:t>Recommended: </a:t>
            </a:r>
            <a:r>
              <a:rPr lang="en-US" altLang="en-US" dirty="0" err="1" smtClean="0">
                <a:latin typeface="Arial" charset="0"/>
                <a:cs typeface="Arial" charset="0"/>
              </a:rPr>
              <a:t>JTAlert</a:t>
            </a:r>
            <a:r>
              <a:rPr lang="en-US" altLang="en-US" dirty="0" smtClean="0">
                <a:latin typeface="Arial" charset="0"/>
                <a:cs typeface="Arial" charset="0"/>
              </a:rPr>
              <a:t>-X companion software</a:t>
            </a:r>
          </a:p>
          <a:p>
            <a:pPr lvl="1"/>
            <a:r>
              <a:rPr lang="en-US" altLang="en-US" dirty="0" smtClean="0">
                <a:latin typeface="Arial" charset="0"/>
                <a:cs typeface="Arial" charset="0"/>
              </a:rPr>
              <a:t>Audio and visual alerts, assists DXCC award hunting</a:t>
            </a:r>
          </a:p>
          <a:p>
            <a:pPr lvl="1"/>
            <a:r>
              <a:rPr lang="en-US" altLang="en-US" dirty="0" smtClean="0">
                <a:latin typeface="Arial" charset="0"/>
                <a:cs typeface="Arial" charset="0"/>
              </a:rPr>
              <a:t>Can forward QSOs to your general logging program</a:t>
            </a:r>
          </a:p>
          <a:p>
            <a:pPr lvl="2"/>
            <a:r>
              <a:rPr lang="en-US" altLang="en-US" dirty="0" smtClean="0">
                <a:latin typeface="Arial" charset="0"/>
                <a:cs typeface="Arial" charset="0"/>
              </a:rPr>
              <a:t>HRD, Logger32, </a:t>
            </a:r>
            <a:r>
              <a:rPr lang="en-US" altLang="en-US" dirty="0" err="1" smtClean="0">
                <a:latin typeface="Arial" charset="0"/>
                <a:cs typeface="Arial" charset="0"/>
              </a:rPr>
              <a:t>DXLab</a:t>
            </a:r>
            <a:r>
              <a:rPr lang="en-US" altLang="en-US" dirty="0" smtClean="0">
                <a:latin typeface="Arial" charset="0"/>
                <a:cs typeface="Arial" charset="0"/>
              </a:rPr>
              <a:t>, N1MM+… others</a:t>
            </a:r>
          </a:p>
          <a:p>
            <a:pPr lvl="1"/>
            <a:r>
              <a:rPr lang="en-US" altLang="en-US" dirty="0" smtClean="0">
                <a:latin typeface="Arial" charset="0"/>
                <a:cs typeface="Arial" charset="0"/>
              </a:rPr>
              <a:t>Includes an internet Chat feature</a:t>
            </a:r>
          </a:p>
          <a:p>
            <a:pPr lvl="3"/>
            <a:r>
              <a:rPr lang="en-US" altLang="en-US" sz="1600" dirty="0" smtClean="0">
                <a:latin typeface="Arial" charset="0"/>
                <a:cs typeface="Arial" charset="0"/>
              </a:rPr>
              <a:t>Which comes as a bit of a surprise the first time the Chat window pops up</a:t>
            </a:r>
            <a:endParaRPr lang="en-US" altLang="en-US" dirty="0" smtClean="0">
              <a:latin typeface="Arial" charset="0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dirty="0" smtClean="0">
                <a:latin typeface="Arial" charset="0"/>
                <a:cs typeface="Arial" charset="0"/>
              </a:rPr>
              <a:t>FT8: </a:t>
            </a:r>
            <a:r>
              <a:rPr lang="en-US" altLang="en-US" dirty="0" err="1" smtClean="0">
                <a:latin typeface="Arial" charset="0"/>
                <a:cs typeface="Arial" charset="0"/>
              </a:rPr>
              <a:t>DXing</a:t>
            </a:r>
            <a:r>
              <a:rPr lang="en-US" altLang="en-US" dirty="0" smtClean="0">
                <a:latin typeface="Arial" charset="0"/>
                <a:cs typeface="Arial" charset="0"/>
              </a:rPr>
              <a:t> on Dead Bands</a:t>
            </a:r>
            <a:endParaRPr lang="en-US" altLang="en-US" dirty="0" smtClean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389536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EMDXA N1MMPlus 2014-10-10 V1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SEMDXA N1MMPlus 2014-10-10 V1</Template>
  <TotalTime>5971</TotalTime>
  <Words>1780</Words>
  <Application>Microsoft Office PowerPoint</Application>
  <PresentationFormat>Letter Paper (8.5x11 in)</PresentationFormat>
  <Paragraphs>235</Paragraphs>
  <Slides>32</Slides>
  <Notes>32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SEMDXA N1MMPlus 2014-10-10 V1</vt:lpstr>
      <vt:lpstr>FT8: Digital DXing on Dead Bands</vt:lpstr>
      <vt:lpstr>FT8: DXing on Dead Bands</vt:lpstr>
      <vt:lpstr>FT8: DXing on Dead Bands</vt:lpstr>
      <vt:lpstr>FT8: DXing on Dead Bands</vt:lpstr>
      <vt:lpstr>FT8: DXing on Dead Bands</vt:lpstr>
      <vt:lpstr>FT8: DXing on Dead Bands</vt:lpstr>
      <vt:lpstr>FT8: DXing on Dead Bands</vt:lpstr>
      <vt:lpstr>FT8: DXing on Dead Bands</vt:lpstr>
      <vt:lpstr>FT8: DXing on Dead Bands</vt:lpstr>
      <vt:lpstr>FT8: DXing on Dead Bands</vt:lpstr>
      <vt:lpstr>FT8: DXing on Dead Bands</vt:lpstr>
      <vt:lpstr>FT8: DXing on Dead Bands</vt:lpstr>
      <vt:lpstr>FT8: DXing on Dead Bands</vt:lpstr>
      <vt:lpstr>FT8: DXing on Dead Bands</vt:lpstr>
      <vt:lpstr>PowerPoint Presentation</vt:lpstr>
      <vt:lpstr>PowerPoint Presentation</vt:lpstr>
      <vt:lpstr>PowerPoint Presentation</vt:lpstr>
      <vt:lpstr>WSJT-X: Two Video Examples</vt:lpstr>
      <vt:lpstr>PowerPoint Presentation</vt:lpstr>
      <vt:lpstr>PowerPoint Presentation</vt:lpstr>
      <vt:lpstr>FT8: The Devil in the Details</vt:lpstr>
      <vt:lpstr>FT8:  Summary</vt:lpstr>
      <vt:lpstr>FT8: 12 Meters, Saturday 8am</vt:lpstr>
      <vt:lpstr>FT8: 12 Meters, Saturday 8am</vt:lpstr>
      <vt:lpstr>FT8: 17 Meters, Monday 8am</vt:lpstr>
      <vt:lpstr>FT8: 17 Meters, Monday 8am</vt:lpstr>
      <vt:lpstr>FT8: 20 Meters, Saturday 8am</vt:lpstr>
      <vt:lpstr>FT8: 20 Meters, Saturday 8am</vt:lpstr>
      <vt:lpstr>FT8: 160 Meters, Monday 6am</vt:lpstr>
      <vt:lpstr>FT8: 160 Meters, Monday 6am</vt:lpstr>
      <vt:lpstr>PowerPoint Presentation</vt:lpstr>
      <vt:lpstr>FT8: Digital DXing on Dead Bands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Introducing: N1MM  Logger  Plus</dc:title>
  <dc:creator>larry</dc:creator>
  <cp:lastModifiedBy>larry</cp:lastModifiedBy>
  <cp:revision>387</cp:revision>
  <dcterms:created xsi:type="dcterms:W3CDTF">2014-10-12T17:19:33Z</dcterms:created>
  <dcterms:modified xsi:type="dcterms:W3CDTF">2017-11-14T10:15:16Z</dcterms:modified>
</cp:coreProperties>
</file>